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82" r:id="rId4"/>
    <p:sldId id="281" r:id="rId5"/>
    <p:sldId id="283" r:id="rId6"/>
    <p:sldId id="284" r:id="rId7"/>
    <p:sldId id="294" r:id="rId8"/>
    <p:sldId id="290" r:id="rId9"/>
    <p:sldId id="292" r:id="rId10"/>
    <p:sldId id="293" r:id="rId11"/>
    <p:sldId id="286" r:id="rId12"/>
    <p:sldId id="295" r:id="rId13"/>
    <p:sldId id="2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8D26"/>
    <a:srgbClr val="A6CEE3"/>
    <a:srgbClr val="7C7C7C"/>
    <a:srgbClr val="4DB989"/>
    <a:srgbClr val="D9D9D9"/>
    <a:srgbClr val="737373"/>
    <a:srgbClr val="016AA3"/>
    <a:srgbClr val="AAAAAA"/>
    <a:srgbClr val="46B688"/>
    <a:srgbClr val="FEA3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84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632" y="904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4C32E-DFC8-3C47-A28B-1CC5993A128B}" type="datetimeFigureOut">
              <a:rPr lang="en-US" smtClean="0"/>
              <a:t>5/9/17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DB1A5-8AFD-354B-A023-AF39181A2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02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/>
              <a:t>5/9/17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1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181599" y="2928597"/>
            <a:ext cx="2133601" cy="2130424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/>
              <a:t>5/9/17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6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7371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/>
              <a:t>5/9/17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22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1101567" y="4092575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826885" y="4092575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595222" y="4092575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6361344" y="4092575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8127466" y="4092575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9893588" y="4092575"/>
            <a:ext cx="1162207" cy="1162049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/>
              <a:t>5/9/17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8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icture Placeholder 122"/>
          <p:cNvSpPr>
            <a:spLocks noGrp="1"/>
          </p:cNvSpPr>
          <p:nvPr>
            <p:ph type="pic" sz="quarter" idx="14"/>
          </p:nvPr>
        </p:nvSpPr>
        <p:spPr>
          <a:xfrm>
            <a:off x="890218" y="5235555"/>
            <a:ext cx="810000" cy="81000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5" name="Picture Placeholder 122"/>
          <p:cNvSpPr>
            <a:spLocks noGrp="1"/>
          </p:cNvSpPr>
          <p:nvPr>
            <p:ph type="pic" sz="quarter" idx="15"/>
          </p:nvPr>
        </p:nvSpPr>
        <p:spPr>
          <a:xfrm>
            <a:off x="2800355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6" name="Picture Placeholder 122"/>
          <p:cNvSpPr>
            <a:spLocks noGrp="1"/>
          </p:cNvSpPr>
          <p:nvPr>
            <p:ph type="pic" sz="quarter" idx="16"/>
          </p:nvPr>
        </p:nvSpPr>
        <p:spPr>
          <a:xfrm>
            <a:off x="4727816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7" name="Picture Placeholder 122"/>
          <p:cNvSpPr>
            <a:spLocks noGrp="1"/>
          </p:cNvSpPr>
          <p:nvPr>
            <p:ph type="pic" sz="quarter" idx="17"/>
          </p:nvPr>
        </p:nvSpPr>
        <p:spPr>
          <a:xfrm>
            <a:off x="6637953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8" name="Picture Placeholder 122"/>
          <p:cNvSpPr>
            <a:spLocks noGrp="1"/>
          </p:cNvSpPr>
          <p:nvPr>
            <p:ph type="pic" sz="quarter" idx="18"/>
          </p:nvPr>
        </p:nvSpPr>
        <p:spPr>
          <a:xfrm>
            <a:off x="8565414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9" name="Picture Placeholder 122"/>
          <p:cNvSpPr>
            <a:spLocks noGrp="1"/>
          </p:cNvSpPr>
          <p:nvPr>
            <p:ph type="pic" sz="quarter" idx="19"/>
          </p:nvPr>
        </p:nvSpPr>
        <p:spPr>
          <a:xfrm>
            <a:off x="10475551" y="5234135"/>
            <a:ext cx="810000" cy="811420"/>
          </a:xfrm>
          <a:prstGeom prst="ellipse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0" name="Picture Placeholder 122"/>
          <p:cNvSpPr>
            <a:spLocks noGrp="1"/>
          </p:cNvSpPr>
          <p:nvPr>
            <p:ph type="pic" sz="quarter" idx="11"/>
          </p:nvPr>
        </p:nvSpPr>
        <p:spPr>
          <a:xfrm>
            <a:off x="1709577" y="3238852"/>
            <a:ext cx="1080001" cy="10800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1" name="Picture Placeholder 122"/>
          <p:cNvSpPr>
            <a:spLocks noGrp="1"/>
          </p:cNvSpPr>
          <p:nvPr>
            <p:ph type="pic" sz="quarter" idx="12"/>
          </p:nvPr>
        </p:nvSpPr>
        <p:spPr>
          <a:xfrm>
            <a:off x="5547176" y="3238851"/>
            <a:ext cx="1080000" cy="10800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2" name="Picture Placeholder 122"/>
          <p:cNvSpPr>
            <a:spLocks noGrp="1"/>
          </p:cNvSpPr>
          <p:nvPr>
            <p:ph type="pic" sz="quarter" idx="13"/>
          </p:nvPr>
        </p:nvSpPr>
        <p:spPr>
          <a:xfrm>
            <a:off x="9384774" y="3238851"/>
            <a:ext cx="1080000" cy="10800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3" name="Picture Placeholder 122"/>
          <p:cNvSpPr>
            <a:spLocks noGrp="1"/>
          </p:cNvSpPr>
          <p:nvPr>
            <p:ph type="pic" sz="quarter" idx="10"/>
          </p:nvPr>
        </p:nvSpPr>
        <p:spPr>
          <a:xfrm>
            <a:off x="5410792" y="1012533"/>
            <a:ext cx="1312732" cy="1306800"/>
          </a:xfrm>
          <a:prstGeom prst="ellipse">
            <a:avLst/>
          </a:prstGeo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92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84598" y="0"/>
            <a:ext cx="32893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718103" y="0"/>
            <a:ext cx="32893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/>
              <a:t>5/9/17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5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5FB85-5C0D-4BC5-880B-2628A82A4BC2}" type="datetimeFigureOut">
              <a:rPr lang="en-US" smtClean="0"/>
              <a:t>5/9/17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89730-4BA7-4A6E-9ADF-70FD5E03A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9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  <p:sldLayoutId id="2147483656" r:id="rId3"/>
    <p:sldLayoutId id="2147483657" r:id="rId4"/>
    <p:sldLayoutId id="2147483658" r:id="rId5"/>
    <p:sldLayoutId id="214748365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8" name="Freeform 37"/>
          <p:cNvSpPr/>
          <p:nvPr/>
        </p:nvSpPr>
        <p:spPr>
          <a:xfrm flipH="1">
            <a:off x="0" y="2"/>
            <a:ext cx="10752898" cy="6857999"/>
          </a:xfrm>
          <a:custGeom>
            <a:avLst/>
            <a:gdLst>
              <a:gd name="connsiteX0" fmla="*/ 7628699 w 10752898"/>
              <a:gd name="connsiteY0" fmla="*/ 0 h 6857999"/>
              <a:gd name="connsiteX1" fmla="*/ 0 w 10752898"/>
              <a:gd name="connsiteY1" fmla="*/ 0 h 6857999"/>
              <a:gd name="connsiteX2" fmla="*/ 6857999 w 10752898"/>
              <a:gd name="connsiteY2" fmla="*/ 6857999 h 6857999"/>
              <a:gd name="connsiteX3" fmla="*/ 10752898 w 10752898"/>
              <a:gd name="connsiteY3" fmla="*/ 6857999 h 6857999"/>
              <a:gd name="connsiteX4" fmla="*/ 10752898 w 10752898"/>
              <a:gd name="connsiteY4" fmla="*/ 3124199 h 6857999"/>
              <a:gd name="connsiteX5" fmla="*/ 7628699 w 10752898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52898" h="6857999">
                <a:moveTo>
                  <a:pt x="7628699" y="0"/>
                </a:moveTo>
                <a:lnTo>
                  <a:pt x="0" y="0"/>
                </a:lnTo>
                <a:lnTo>
                  <a:pt x="6857999" y="6857999"/>
                </a:lnTo>
                <a:lnTo>
                  <a:pt x="10752898" y="6857999"/>
                </a:lnTo>
                <a:lnTo>
                  <a:pt x="10752898" y="3124199"/>
                </a:lnTo>
                <a:lnTo>
                  <a:pt x="7628699" y="0"/>
                </a:lnTo>
                <a:close/>
              </a:path>
            </a:pathLst>
          </a:custGeom>
          <a:solidFill>
            <a:schemeClr val="bg2">
              <a:lumMod val="5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7943" y="3058466"/>
            <a:ext cx="6400321" cy="147732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200" b="1" dirty="0" smtClean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Designing Performance Criteria for Earmarking Tobacco Taxes for Health Related Activities</a:t>
            </a:r>
            <a:endParaRPr lang="en-US" sz="3200" b="1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18900000">
            <a:off x="2296406" y="4602609"/>
            <a:ext cx="7678494" cy="48872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8900000">
            <a:off x="5085472" y="975824"/>
            <a:ext cx="7678494" cy="48872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7942" y="4953851"/>
            <a:ext cx="6400321" cy="30777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000" i="1" dirty="0" smtClean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Presenter: Oana Mermeze</a:t>
            </a:r>
            <a:endParaRPr lang="en-US" sz="2000" i="1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7941" y="5747577"/>
            <a:ext cx="6400321" cy="92333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000" i="1" dirty="0" smtClean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Client: Delia </a:t>
            </a:r>
            <a:r>
              <a:rPr lang="en-US" sz="2000" i="1" dirty="0" err="1" smtClean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Belausteguigoitia</a:t>
            </a:r>
            <a:r>
              <a:rPr lang="en-US" sz="2000" i="1" dirty="0" smtClean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en-US" sz="2000" i="1" dirty="0" smtClean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Pan American Health Organization</a:t>
            </a:r>
          </a:p>
          <a:p>
            <a:pPr>
              <a:lnSpc>
                <a:spcPct val="100000"/>
              </a:lnSpc>
            </a:pPr>
            <a:r>
              <a:rPr lang="en-US" sz="2000" b="1" dirty="0" smtClean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2000" b="1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15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8" y="388238"/>
            <a:ext cx="7564580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Forms of Earmarking</a:t>
            </a:r>
            <a:endParaRPr lang="en-US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552084" y="1594919"/>
            <a:ext cx="10877916" cy="506292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Revenue Earmarking </a:t>
            </a:r>
            <a:r>
              <a:rPr lang="mr-IN" sz="2800" dirty="0" smtClean="0">
                <a:latin typeface="+mj-lt"/>
              </a:rPr>
              <a:t>–</a:t>
            </a:r>
            <a:r>
              <a:rPr lang="en-US" sz="2800" dirty="0" smtClean="0">
                <a:latin typeface="+mj-lt"/>
              </a:rPr>
              <a:t> Allocating all or a portion of a tax for a certain program  </a:t>
            </a:r>
          </a:p>
          <a:p>
            <a:endParaRPr lang="en-US" sz="2800" dirty="0">
              <a:latin typeface="+mj-lt"/>
            </a:endParaRPr>
          </a:p>
          <a:p>
            <a:endParaRPr lang="en-US" sz="2800" dirty="0" smtClean="0">
              <a:latin typeface="+mj-lt"/>
            </a:endParaRPr>
          </a:p>
          <a:p>
            <a:r>
              <a:rPr lang="en-US" sz="2800" b="1" dirty="0" smtClean="0">
                <a:latin typeface="+mj-lt"/>
              </a:rPr>
              <a:t>Expenditure Earmarking </a:t>
            </a:r>
            <a:r>
              <a:rPr lang="mr-IN" sz="2800" i="1" dirty="0" smtClean="0">
                <a:latin typeface="+mj-lt"/>
              </a:rPr>
              <a:t>–</a:t>
            </a:r>
            <a:r>
              <a:rPr lang="en-US" sz="2800" i="1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Mandating that a certain percentage of the budget be spent in a particular sector/area</a:t>
            </a:r>
          </a:p>
          <a:p>
            <a:endParaRPr lang="en-US" sz="2800" dirty="0">
              <a:latin typeface="+mj-lt"/>
            </a:endParaRPr>
          </a:p>
          <a:p>
            <a:endParaRPr lang="en-US" sz="2800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My analysis focuses on </a:t>
            </a:r>
            <a:r>
              <a:rPr lang="en-US" sz="2800" u="sng" dirty="0" smtClean="0">
                <a:latin typeface="+mj-lt"/>
              </a:rPr>
              <a:t>revenue earmarking</a:t>
            </a:r>
            <a:r>
              <a:rPr lang="en-US" sz="2800" dirty="0" smtClean="0">
                <a:latin typeface="+mj-lt"/>
              </a:rPr>
              <a:t>. </a:t>
            </a:r>
            <a:endParaRPr lang="en-US" sz="1100" dirty="0" smtClean="0"/>
          </a:p>
          <a:p>
            <a:endParaRPr lang="en-US" sz="1100" dirty="0"/>
          </a:p>
          <a:p>
            <a:endParaRPr lang="en-US" sz="1100" dirty="0" smtClean="0"/>
          </a:p>
          <a:p>
            <a:endParaRPr lang="en-US" sz="1100" dirty="0"/>
          </a:p>
          <a:p>
            <a:endParaRPr lang="en-US" sz="1100" dirty="0" smtClean="0"/>
          </a:p>
          <a:p>
            <a:endParaRPr lang="en-US" sz="1100" dirty="0"/>
          </a:p>
          <a:p>
            <a:endParaRPr lang="en-US" sz="1100" dirty="0" smtClean="0"/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5260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5" y="111239"/>
            <a:ext cx="11500795" cy="123110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Use of Earmarking Tobacco Tax Revenue in PAHO Countries</a:t>
            </a:r>
            <a:endParaRPr lang="en-US" sz="4000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73933" y="2185370"/>
            <a:ext cx="5352010" cy="2960692"/>
            <a:chOff x="4977431" y="318317"/>
            <a:chExt cx="3734769" cy="2169148"/>
          </a:xfrm>
        </p:grpSpPr>
        <p:grpSp>
          <p:nvGrpSpPr>
            <p:cNvPr id="24" name="Group 23"/>
            <p:cNvGrpSpPr/>
            <p:nvPr/>
          </p:nvGrpSpPr>
          <p:grpSpPr>
            <a:xfrm>
              <a:off x="4977431" y="318317"/>
              <a:ext cx="3734769" cy="671803"/>
              <a:chOff x="4962684" y="318317"/>
              <a:chExt cx="3734769" cy="671803"/>
            </a:xfrm>
          </p:grpSpPr>
          <p:grpSp>
            <p:nvGrpSpPr>
              <p:cNvPr id="49" name="Group 48"/>
              <p:cNvGrpSpPr/>
              <p:nvPr/>
            </p:nvGrpSpPr>
            <p:grpSpPr>
              <a:xfrm>
                <a:off x="5664182" y="318317"/>
                <a:ext cx="3033271" cy="632503"/>
                <a:chOff x="5664182" y="293976"/>
                <a:chExt cx="3033271" cy="632503"/>
              </a:xfrm>
            </p:grpSpPr>
            <p:sp>
              <p:nvSpPr>
                <p:cNvPr id="55" name="TextBox 54"/>
                <p:cNvSpPr txBox="1"/>
                <p:nvPr/>
              </p:nvSpPr>
              <p:spPr>
                <a:xfrm>
                  <a:off x="5664182" y="520593"/>
                  <a:ext cx="3033271" cy="405886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dirty="0" smtClean="0">
                      <a:latin typeface="+mj-lt"/>
                    </a:rPr>
                    <a:t>Panama, Argentina, Jamaica, Colombia, El Salvador</a:t>
                  </a:r>
                  <a:endParaRPr lang="en-US" sz="1000" dirty="0">
                    <a:latin typeface="+mj-lt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5664182" y="293976"/>
                  <a:ext cx="3033271" cy="225492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2000" b="1" dirty="0" smtClean="0">
                      <a:solidFill>
                        <a:srgbClr val="016AA3"/>
                      </a:solidFill>
                      <a:latin typeface="+mj-lt"/>
                    </a:rPr>
                    <a:t>Partial Earmarking</a:t>
                  </a:r>
                  <a:endParaRPr lang="en-US" sz="1050" b="1" dirty="0">
                    <a:solidFill>
                      <a:srgbClr val="016AA3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50" name="Group 49"/>
              <p:cNvGrpSpPr/>
              <p:nvPr/>
            </p:nvGrpSpPr>
            <p:grpSpPr>
              <a:xfrm>
                <a:off x="4962684" y="388818"/>
                <a:ext cx="601302" cy="601302"/>
                <a:chOff x="4962684" y="388818"/>
                <a:chExt cx="601302" cy="601302"/>
              </a:xfrm>
            </p:grpSpPr>
            <p:grpSp>
              <p:nvGrpSpPr>
                <p:cNvPr id="51" name="Group 50"/>
                <p:cNvGrpSpPr/>
                <p:nvPr/>
              </p:nvGrpSpPr>
              <p:grpSpPr>
                <a:xfrm>
                  <a:off x="4962684" y="388818"/>
                  <a:ext cx="601302" cy="601302"/>
                  <a:chOff x="4925804" y="576032"/>
                  <a:chExt cx="601302" cy="601302"/>
                </a:xfrm>
              </p:grpSpPr>
              <p:sp>
                <p:nvSpPr>
                  <p:cNvPr id="53" name="Oval 52"/>
                  <p:cNvSpPr/>
                  <p:nvPr/>
                </p:nvSpPr>
                <p:spPr>
                  <a:xfrm>
                    <a:off x="4925804" y="576032"/>
                    <a:ext cx="601302" cy="601302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Oval 53"/>
                  <p:cNvSpPr/>
                  <p:nvPr/>
                </p:nvSpPr>
                <p:spPr>
                  <a:xfrm>
                    <a:off x="4977983" y="628211"/>
                    <a:ext cx="496943" cy="496943"/>
                  </a:xfrm>
                  <a:prstGeom prst="ellipse">
                    <a:avLst/>
                  </a:prstGeom>
                  <a:solidFill>
                    <a:srgbClr val="A6CEE3"/>
                  </a:solidFill>
                  <a:ln>
                    <a:noFill/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2" name="TextBox 51"/>
                <p:cNvSpPr txBox="1"/>
                <p:nvPr/>
              </p:nvSpPr>
              <p:spPr>
                <a:xfrm>
                  <a:off x="5074096" y="566359"/>
                  <a:ext cx="378479" cy="225493"/>
                </a:xfrm>
                <a:prstGeom prst="rect">
                  <a:avLst/>
                </a:prstGeom>
                <a:solidFill>
                  <a:srgbClr val="A6CEE3"/>
                </a:solidFill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000" dirty="0" smtClean="0">
                      <a:solidFill>
                        <a:schemeClr val="bg1"/>
                      </a:solidFill>
                    </a:rPr>
                    <a:t>5</a:t>
                  </a:r>
                  <a:endParaRPr lang="en-US" sz="20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25" name="Group 24"/>
            <p:cNvGrpSpPr/>
            <p:nvPr/>
          </p:nvGrpSpPr>
          <p:grpSpPr>
            <a:xfrm>
              <a:off x="4977431" y="1119922"/>
              <a:ext cx="3734769" cy="967182"/>
              <a:chOff x="4962684" y="388818"/>
              <a:chExt cx="3734769" cy="967182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5652326" y="619371"/>
                <a:ext cx="3045127" cy="736629"/>
                <a:chOff x="5652326" y="595030"/>
                <a:chExt cx="3045127" cy="736629"/>
              </a:xfrm>
            </p:grpSpPr>
            <p:sp>
              <p:nvSpPr>
                <p:cNvPr id="43" name="TextBox 42"/>
                <p:cNvSpPr txBox="1"/>
                <p:nvPr/>
              </p:nvSpPr>
              <p:spPr>
                <a:xfrm>
                  <a:off x="5664182" y="595030"/>
                  <a:ext cx="3033271" cy="202943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dirty="0" smtClean="0">
                      <a:latin typeface="+mj-lt"/>
                    </a:rPr>
                    <a:t>Guatemala, Costa Rica</a:t>
                  </a:r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5652326" y="1106167"/>
                  <a:ext cx="3033271" cy="225492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2000" b="1" dirty="0" smtClean="0">
                      <a:solidFill>
                        <a:srgbClr val="46B688"/>
                      </a:solidFill>
                      <a:latin typeface="+mj-lt"/>
                    </a:rPr>
                    <a:t>State Level Earmarking</a:t>
                  </a:r>
                  <a:endParaRPr lang="en-US" sz="2000" b="1" dirty="0">
                    <a:solidFill>
                      <a:srgbClr val="46B688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4962684" y="388818"/>
                <a:ext cx="601302" cy="601302"/>
                <a:chOff x="4962684" y="388818"/>
                <a:chExt cx="601302" cy="601302"/>
              </a:xfrm>
            </p:grpSpPr>
            <p:grpSp>
              <p:nvGrpSpPr>
                <p:cNvPr id="39" name="Group 38"/>
                <p:cNvGrpSpPr/>
                <p:nvPr/>
              </p:nvGrpSpPr>
              <p:grpSpPr>
                <a:xfrm>
                  <a:off x="4962684" y="388818"/>
                  <a:ext cx="601302" cy="601302"/>
                  <a:chOff x="4925804" y="576032"/>
                  <a:chExt cx="601302" cy="601302"/>
                </a:xfrm>
              </p:grpSpPr>
              <p:sp>
                <p:nvSpPr>
                  <p:cNvPr id="41" name="Oval 40"/>
                  <p:cNvSpPr/>
                  <p:nvPr/>
                </p:nvSpPr>
                <p:spPr>
                  <a:xfrm>
                    <a:off x="4925804" y="576032"/>
                    <a:ext cx="601302" cy="601302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" name="Oval 41"/>
                  <p:cNvSpPr/>
                  <p:nvPr/>
                </p:nvSpPr>
                <p:spPr>
                  <a:xfrm>
                    <a:off x="4977983" y="628211"/>
                    <a:ext cx="496943" cy="496943"/>
                  </a:xfrm>
                  <a:prstGeom prst="ellipse">
                    <a:avLst/>
                  </a:prstGeom>
                  <a:solidFill>
                    <a:srgbClr val="737373"/>
                  </a:solidFill>
                  <a:ln>
                    <a:noFill/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0" name="TextBox 39"/>
                <p:cNvSpPr txBox="1"/>
                <p:nvPr/>
              </p:nvSpPr>
              <p:spPr>
                <a:xfrm>
                  <a:off x="5074096" y="566359"/>
                  <a:ext cx="378479" cy="225493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000" dirty="0" smtClean="0">
                      <a:solidFill>
                        <a:schemeClr val="bg1"/>
                      </a:solidFill>
                    </a:rPr>
                    <a:t>2</a:t>
                  </a:r>
                  <a:endParaRPr lang="en-US" sz="20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26" name="Group 25"/>
            <p:cNvGrpSpPr/>
            <p:nvPr/>
          </p:nvGrpSpPr>
          <p:grpSpPr>
            <a:xfrm>
              <a:off x="4977431" y="1130507"/>
              <a:ext cx="3734769" cy="1356958"/>
              <a:chOff x="4962684" y="-331701"/>
              <a:chExt cx="3734769" cy="1356958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5664182" y="-331701"/>
                <a:ext cx="3033271" cy="1356958"/>
                <a:chOff x="5664182" y="-356042"/>
                <a:chExt cx="3033271" cy="1356958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664182" y="595030"/>
                  <a:ext cx="3033271" cy="405886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dirty="0" smtClean="0">
                      <a:latin typeface="+mj-lt"/>
                    </a:rPr>
                    <a:t>There are 23 states that earmark part of the tobacco sales tax</a:t>
                  </a:r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664182" y="-356042"/>
                  <a:ext cx="3033271" cy="225492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2000" b="1" dirty="0" smtClean="0">
                      <a:solidFill>
                        <a:srgbClr val="FEA34F"/>
                      </a:solidFill>
                      <a:latin typeface="+mj-lt"/>
                    </a:rPr>
                    <a:t>Full Earmarking</a:t>
                  </a:r>
                  <a:endParaRPr lang="en-US" sz="2000" b="1" dirty="0">
                    <a:solidFill>
                      <a:srgbClr val="FEA34F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4962684" y="388818"/>
                <a:ext cx="601302" cy="601302"/>
                <a:chOff x="4962684" y="388818"/>
                <a:chExt cx="601302" cy="601302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4962684" y="388818"/>
                  <a:ext cx="601302" cy="601302"/>
                  <a:chOff x="4925804" y="576032"/>
                  <a:chExt cx="601302" cy="601302"/>
                </a:xfrm>
              </p:grpSpPr>
              <p:sp>
                <p:nvSpPr>
                  <p:cNvPr id="33" name="Oval 32"/>
                  <p:cNvSpPr/>
                  <p:nvPr/>
                </p:nvSpPr>
                <p:spPr>
                  <a:xfrm>
                    <a:off x="4925804" y="576032"/>
                    <a:ext cx="601302" cy="601302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" name="Oval 33"/>
                  <p:cNvSpPr/>
                  <p:nvPr/>
                </p:nvSpPr>
                <p:spPr>
                  <a:xfrm>
                    <a:off x="4977983" y="628211"/>
                    <a:ext cx="496943" cy="496943"/>
                  </a:xfrm>
                  <a:prstGeom prst="ellipse">
                    <a:avLst/>
                  </a:prstGeom>
                  <a:solidFill>
                    <a:srgbClr val="4DB989"/>
                  </a:solidFill>
                  <a:ln>
                    <a:noFill/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2" name="TextBox 31"/>
                <p:cNvSpPr txBox="1"/>
                <p:nvPr/>
              </p:nvSpPr>
              <p:spPr>
                <a:xfrm>
                  <a:off x="5074096" y="566359"/>
                  <a:ext cx="378479" cy="225493"/>
                </a:xfrm>
                <a:prstGeom prst="rect">
                  <a:avLst/>
                </a:prstGeom>
                <a:solidFill>
                  <a:srgbClr val="4DB989"/>
                </a:solidFill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000" dirty="0" smtClean="0">
                      <a:solidFill>
                        <a:schemeClr val="bg1"/>
                      </a:solidFill>
                    </a:rPr>
                    <a:t>1</a:t>
                  </a:r>
                  <a:endParaRPr lang="en-US" sz="20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cxnSp>
          <p:nvCxnSpPr>
            <p:cNvPr id="27" name="Straight Connector 26"/>
            <p:cNvCxnSpPr/>
            <p:nvPr/>
          </p:nvCxnSpPr>
          <p:spPr>
            <a:xfrm flipH="1">
              <a:off x="5014863" y="1055021"/>
              <a:ext cx="3697337" cy="0"/>
            </a:xfrm>
            <a:prstGeom prst="line">
              <a:avLst/>
            </a:prstGeom>
            <a:ln w="6350">
              <a:solidFill>
                <a:srgbClr val="AAAAA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5014863" y="1786125"/>
              <a:ext cx="3697337" cy="0"/>
            </a:xfrm>
            <a:prstGeom prst="line">
              <a:avLst/>
            </a:prstGeom>
            <a:ln w="6350">
              <a:solidFill>
                <a:srgbClr val="AAAAA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4885" y="1439724"/>
            <a:ext cx="3441755" cy="4932594"/>
          </a:xfrm>
          <a:prstGeom prst="rect">
            <a:avLst/>
          </a:prstGeom>
          <a:ln>
            <a:solidFill>
              <a:srgbClr val="737373"/>
            </a:solidFill>
          </a:ln>
        </p:spPr>
      </p:pic>
    </p:spTree>
    <p:extLst>
      <p:ext uri="{BB962C8B-B14F-4D97-AF65-F5344CB8AC3E}">
        <p14:creationId xmlns:p14="http://schemas.microsoft.com/office/powerpoint/2010/main" val="181916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7" y="419015"/>
            <a:ext cx="8350795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Understanding Earmarking</a:t>
            </a:r>
            <a:endParaRPr lang="en-US" sz="4000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045529" y="19104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52" name="Straight Connector 51"/>
          <p:cNvCxnSpPr/>
          <p:nvPr/>
        </p:nvCxnSpPr>
        <p:spPr>
          <a:xfrm>
            <a:off x="6104152" y="1643142"/>
            <a:ext cx="0" cy="4649413"/>
          </a:xfrm>
          <a:prstGeom prst="line">
            <a:avLst/>
          </a:prstGeom>
          <a:ln w="76200">
            <a:solidFill>
              <a:srgbClr val="AAA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 rot="16200000">
            <a:off x="3126140" y="1213305"/>
            <a:ext cx="875174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+mj-lt"/>
              </a:rPr>
              <a:t>Increases 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Accountability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Rectangle 63"/>
          <p:cNvSpPr/>
          <p:nvPr/>
        </p:nvSpPr>
        <p:spPr>
          <a:xfrm rot="16200000">
            <a:off x="3126139" y="2328351"/>
            <a:ext cx="875174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Builds Political Support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5" name="Rectangle 64"/>
          <p:cNvSpPr/>
          <p:nvPr/>
        </p:nvSpPr>
        <p:spPr>
          <a:xfrm rot="16200000">
            <a:off x="3126139" y="3426243"/>
            <a:ext cx="875174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Increases Knowledge of Costs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6" name="Rectangle 65"/>
          <p:cNvSpPr/>
          <p:nvPr/>
        </p:nvSpPr>
        <p:spPr>
          <a:xfrm rot="16200000">
            <a:off x="8190687" y="1213305"/>
            <a:ext cx="875174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Link to Economic Fluctuations  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7" name="Rectangle 66"/>
          <p:cNvSpPr/>
          <p:nvPr/>
        </p:nvSpPr>
        <p:spPr>
          <a:xfrm rot="16200000">
            <a:off x="8190687" y="2328351"/>
            <a:ext cx="875174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Shrinking Base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8" name="Rectangle 67"/>
          <p:cNvSpPr/>
          <p:nvPr/>
        </p:nvSpPr>
        <p:spPr>
          <a:xfrm rot="16200000">
            <a:off x="8190687" y="3426242"/>
            <a:ext cx="875174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Fungibility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0" name="Rectangle 69"/>
          <p:cNvSpPr/>
          <p:nvPr/>
        </p:nvSpPr>
        <p:spPr>
          <a:xfrm rot="16200000">
            <a:off x="3126139" y="129439"/>
            <a:ext cx="875174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Guarantees Funding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1" name="Rectangle 70"/>
          <p:cNvSpPr/>
          <p:nvPr/>
        </p:nvSpPr>
        <p:spPr>
          <a:xfrm rot="16200000">
            <a:off x="8155043" y="129438"/>
            <a:ext cx="875174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Increases Fiscal Rigidity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2" name="Rectangle 71"/>
          <p:cNvSpPr/>
          <p:nvPr/>
        </p:nvSpPr>
        <p:spPr>
          <a:xfrm rot="16200000">
            <a:off x="3318006" y="-757150"/>
            <a:ext cx="475133" cy="4723531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800" b="1" u="sng" dirty="0" smtClean="0">
                <a:solidFill>
                  <a:schemeClr val="tx1"/>
                </a:solidFill>
                <a:latin typeface="+mj-lt"/>
              </a:rPr>
              <a:t>Pros</a:t>
            </a:r>
            <a:endParaRPr lang="en-US" sz="2800" b="1" u="sng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6" name="Rectangle 75"/>
          <p:cNvSpPr/>
          <p:nvPr/>
        </p:nvSpPr>
        <p:spPr>
          <a:xfrm rot="16200000">
            <a:off x="8355063" y="-757150"/>
            <a:ext cx="475133" cy="4723531"/>
          </a:xfrm>
          <a:prstGeom prst="rect">
            <a:avLst/>
          </a:prstGeom>
          <a:solidFill>
            <a:srgbClr val="FE8D26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800" b="1" u="sng" dirty="0" smtClean="0">
                <a:solidFill>
                  <a:schemeClr val="tx1"/>
                </a:solidFill>
                <a:latin typeface="+mj-lt"/>
              </a:rPr>
              <a:t>Cons</a:t>
            </a:r>
            <a:endParaRPr lang="en-US" sz="2800" b="1" u="sng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961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8" y="419016"/>
            <a:ext cx="5268722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Problem Statement</a:t>
            </a:r>
            <a:endParaRPr lang="en-US" sz="4000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70078" y="1404963"/>
            <a:ext cx="11821922" cy="726352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b="1" dirty="0">
                <a:latin typeface="+mj-lt"/>
              </a:rPr>
              <a:t>Fiscal Analysts: </a:t>
            </a:r>
            <a:r>
              <a:rPr lang="en-US" sz="2800" dirty="0" smtClean="0">
                <a:latin typeface="+mj-lt"/>
              </a:rPr>
              <a:t>Revenue earmarking should </a:t>
            </a:r>
            <a:r>
              <a:rPr lang="en-US" sz="2800" dirty="0">
                <a:latin typeface="+mj-lt"/>
              </a:rPr>
              <a:t>be used when benefits </a:t>
            </a:r>
            <a:r>
              <a:rPr lang="en-US" sz="2800" dirty="0" smtClean="0">
                <a:latin typeface="+mj-lt"/>
              </a:rPr>
              <a:t>outweigh the costs</a:t>
            </a:r>
            <a:r>
              <a:rPr lang="en-US" sz="2800" dirty="0">
                <a:latin typeface="+mj-lt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2800" b="1" dirty="0" smtClean="0">
              <a:latin typeface="+mj-lt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latin typeface="+mj-lt"/>
              </a:rPr>
              <a:t>Article </a:t>
            </a:r>
            <a:r>
              <a:rPr lang="en-US" sz="2800" dirty="0">
                <a:latin typeface="+mj-lt"/>
              </a:rPr>
              <a:t>6 of the WHO Framework Convention on Tobacco </a:t>
            </a:r>
            <a:r>
              <a:rPr lang="en-US" sz="2800" dirty="0" smtClean="0">
                <a:latin typeface="+mj-lt"/>
              </a:rPr>
              <a:t>Control</a:t>
            </a:r>
          </a:p>
          <a:p>
            <a:pPr marL="457200" indent="-457200">
              <a:buFont typeface="Arial" charset="0"/>
              <a:buChar char="•"/>
            </a:pPr>
            <a:endParaRPr lang="en-US" sz="2800" dirty="0" smtClean="0">
              <a:latin typeface="+mj-lt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latin typeface="+mj-lt"/>
              </a:rPr>
              <a:t>No formal written guidance on performance criteria for earmarking.</a:t>
            </a:r>
            <a:endParaRPr lang="en-US" sz="2800" b="1" dirty="0">
              <a:latin typeface="+mj-lt"/>
            </a:endParaRPr>
          </a:p>
          <a:p>
            <a:pPr marL="457200" lvl="0" indent="-457200">
              <a:buFont typeface="Arial" charset="0"/>
              <a:buChar char="•"/>
            </a:pPr>
            <a:endParaRPr lang="en-US" sz="2800" b="1" dirty="0" smtClean="0">
              <a:latin typeface="+mj-lt"/>
            </a:endParaRP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 smtClean="0">
                <a:latin typeface="+mj-lt"/>
              </a:rPr>
              <a:t>Client Request:</a:t>
            </a:r>
            <a:r>
              <a:rPr lang="en-US" sz="2800" dirty="0" smtClean="0">
                <a:latin typeface="+mj-lt"/>
              </a:rPr>
              <a:t> Study </a:t>
            </a:r>
            <a:r>
              <a:rPr lang="en-US" sz="2800" dirty="0">
                <a:latin typeface="+mj-lt"/>
              </a:rPr>
              <a:t>w</a:t>
            </a:r>
            <a:r>
              <a:rPr lang="en-US" sz="2800" dirty="0" smtClean="0">
                <a:latin typeface="+mj-lt"/>
              </a:rPr>
              <a:t>hat performance criteria would be important to consider when earmarking tobacco taxes.</a:t>
            </a:r>
          </a:p>
          <a:p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6817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8" y="419016"/>
            <a:ext cx="5268722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Methodology</a:t>
            </a:r>
            <a:endParaRPr lang="en-US" sz="4000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67679" y="1476778"/>
            <a:ext cx="3017520" cy="4990945"/>
            <a:chOff x="267679" y="1476778"/>
            <a:chExt cx="3017520" cy="4990945"/>
          </a:xfrm>
        </p:grpSpPr>
        <p:sp>
          <p:nvSpPr>
            <p:cNvPr id="40" name="Rectangle 39"/>
            <p:cNvSpPr/>
            <p:nvPr/>
          </p:nvSpPr>
          <p:spPr>
            <a:xfrm>
              <a:off x="267679" y="3403621"/>
              <a:ext cx="3017520" cy="3064102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" name="Text Placeholder 2"/>
            <p:cNvSpPr txBox="1">
              <a:spLocks/>
            </p:cNvSpPr>
            <p:nvPr/>
          </p:nvSpPr>
          <p:spPr>
            <a:xfrm>
              <a:off x="267679" y="3435115"/>
              <a:ext cx="3017520" cy="48186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</a:pPr>
              <a:r>
                <a:rPr lang="en-US" sz="2400" b="1" dirty="0" smtClean="0">
                  <a:latin typeface="+mj-lt"/>
                </a:rPr>
                <a:t>Literature Review</a:t>
              </a:r>
              <a:endParaRPr lang="en-US" sz="2400" b="1" dirty="0">
                <a:latin typeface="+mj-lt"/>
              </a:endParaRPr>
            </a:p>
          </p:txBody>
        </p:sp>
        <p:sp>
          <p:nvSpPr>
            <p:cNvPr id="105" name="Text Placeholder 2"/>
            <p:cNvSpPr txBox="1">
              <a:spLocks/>
            </p:cNvSpPr>
            <p:nvPr/>
          </p:nvSpPr>
          <p:spPr>
            <a:xfrm>
              <a:off x="370077" y="4105004"/>
              <a:ext cx="2915121" cy="221599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</a:pPr>
              <a:r>
                <a:rPr lang="en-US" sz="1600" dirty="0" smtClean="0">
                  <a:latin typeface="+mj-lt"/>
                </a:rPr>
                <a:t>Conducted a thorough review of more than 50 reports. Only three reports talked specifically about performance criteria for earmarking taxes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67679" y="1476778"/>
              <a:ext cx="3017520" cy="1828800"/>
            </a:xfrm>
            <a:prstGeom prst="rect">
              <a:avLst/>
            </a:prstGeom>
            <a:solidFill>
              <a:srgbClr val="A6CEE3"/>
            </a:solidFill>
            <a:ln>
              <a:solidFill>
                <a:srgbClr val="A6CE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 3886"/>
            <p:cNvSpPr>
              <a:spLocks noEditPoints="1"/>
            </p:cNvSpPr>
            <p:nvPr/>
          </p:nvSpPr>
          <p:spPr bwMode="auto">
            <a:xfrm>
              <a:off x="1566093" y="2165550"/>
              <a:ext cx="420692" cy="418367"/>
            </a:xfrm>
            <a:custGeom>
              <a:avLst/>
              <a:gdLst>
                <a:gd name="T0" fmla="*/ 268 w 902"/>
                <a:gd name="T1" fmla="*/ 575 h 901"/>
                <a:gd name="T2" fmla="*/ 207 w 902"/>
                <a:gd name="T3" fmla="*/ 555 h 901"/>
                <a:gd name="T4" fmla="*/ 155 w 902"/>
                <a:gd name="T5" fmla="*/ 520 h 901"/>
                <a:gd name="T6" fmla="*/ 112 w 902"/>
                <a:gd name="T7" fmla="*/ 475 h 901"/>
                <a:gd name="T8" fmla="*/ 81 w 902"/>
                <a:gd name="T9" fmla="*/ 422 h 901"/>
                <a:gd name="T10" fmla="*/ 64 w 902"/>
                <a:gd name="T11" fmla="*/ 360 h 901"/>
                <a:gd name="T12" fmla="*/ 61 w 902"/>
                <a:gd name="T13" fmla="*/ 294 h 901"/>
                <a:gd name="T14" fmla="*/ 76 w 902"/>
                <a:gd name="T15" fmla="*/ 231 h 901"/>
                <a:gd name="T16" fmla="*/ 104 w 902"/>
                <a:gd name="T17" fmla="*/ 175 h 901"/>
                <a:gd name="T18" fmla="*/ 145 w 902"/>
                <a:gd name="T19" fmla="*/ 128 h 901"/>
                <a:gd name="T20" fmla="*/ 197 w 902"/>
                <a:gd name="T21" fmla="*/ 92 h 901"/>
                <a:gd name="T22" fmla="*/ 256 w 902"/>
                <a:gd name="T23" fmla="*/ 69 h 901"/>
                <a:gd name="T24" fmla="*/ 320 w 902"/>
                <a:gd name="T25" fmla="*/ 60 h 901"/>
                <a:gd name="T26" fmla="*/ 385 w 902"/>
                <a:gd name="T27" fmla="*/ 69 h 901"/>
                <a:gd name="T28" fmla="*/ 444 w 902"/>
                <a:gd name="T29" fmla="*/ 92 h 901"/>
                <a:gd name="T30" fmla="*/ 495 w 902"/>
                <a:gd name="T31" fmla="*/ 128 h 901"/>
                <a:gd name="T32" fmla="*/ 537 w 902"/>
                <a:gd name="T33" fmla="*/ 175 h 901"/>
                <a:gd name="T34" fmla="*/ 564 w 902"/>
                <a:gd name="T35" fmla="*/ 231 h 901"/>
                <a:gd name="T36" fmla="*/ 579 w 902"/>
                <a:gd name="T37" fmla="*/ 294 h 901"/>
                <a:gd name="T38" fmla="*/ 577 w 902"/>
                <a:gd name="T39" fmla="*/ 360 h 901"/>
                <a:gd name="T40" fmla="*/ 560 w 902"/>
                <a:gd name="T41" fmla="*/ 422 h 901"/>
                <a:gd name="T42" fmla="*/ 529 w 902"/>
                <a:gd name="T43" fmla="*/ 475 h 901"/>
                <a:gd name="T44" fmla="*/ 486 w 902"/>
                <a:gd name="T45" fmla="*/ 520 h 901"/>
                <a:gd name="T46" fmla="*/ 432 w 902"/>
                <a:gd name="T47" fmla="*/ 555 h 901"/>
                <a:gd name="T48" fmla="*/ 372 w 902"/>
                <a:gd name="T49" fmla="*/ 575 h 901"/>
                <a:gd name="T50" fmla="*/ 320 w 902"/>
                <a:gd name="T51" fmla="*/ 580 h 901"/>
                <a:gd name="T52" fmla="*/ 591 w 902"/>
                <a:gd name="T53" fmla="*/ 491 h 901"/>
                <a:gd name="T54" fmla="*/ 621 w 902"/>
                <a:gd name="T55" fmla="*/ 430 h 901"/>
                <a:gd name="T56" fmla="*/ 637 w 902"/>
                <a:gd name="T57" fmla="*/ 363 h 901"/>
                <a:gd name="T58" fmla="*/ 638 w 902"/>
                <a:gd name="T59" fmla="*/ 288 h 901"/>
                <a:gd name="T60" fmla="*/ 621 w 902"/>
                <a:gd name="T61" fmla="*/ 211 h 901"/>
                <a:gd name="T62" fmla="*/ 586 w 902"/>
                <a:gd name="T63" fmla="*/ 142 h 901"/>
                <a:gd name="T64" fmla="*/ 535 w 902"/>
                <a:gd name="T65" fmla="*/ 83 h 901"/>
                <a:gd name="T66" fmla="*/ 473 w 902"/>
                <a:gd name="T67" fmla="*/ 39 h 901"/>
                <a:gd name="T68" fmla="*/ 400 w 902"/>
                <a:gd name="T69" fmla="*/ 10 h 901"/>
                <a:gd name="T70" fmla="*/ 320 w 902"/>
                <a:gd name="T71" fmla="*/ 0 h 901"/>
                <a:gd name="T72" fmla="*/ 241 w 902"/>
                <a:gd name="T73" fmla="*/ 10 h 901"/>
                <a:gd name="T74" fmla="*/ 168 w 902"/>
                <a:gd name="T75" fmla="*/ 39 h 901"/>
                <a:gd name="T76" fmla="*/ 105 w 902"/>
                <a:gd name="T77" fmla="*/ 83 h 901"/>
                <a:gd name="T78" fmla="*/ 55 w 902"/>
                <a:gd name="T79" fmla="*/ 142 h 901"/>
                <a:gd name="T80" fmla="*/ 20 w 902"/>
                <a:gd name="T81" fmla="*/ 211 h 901"/>
                <a:gd name="T82" fmla="*/ 1 w 902"/>
                <a:gd name="T83" fmla="*/ 288 h 901"/>
                <a:gd name="T84" fmla="*/ 3 w 902"/>
                <a:gd name="T85" fmla="*/ 369 h 901"/>
                <a:gd name="T86" fmla="*/ 25 w 902"/>
                <a:gd name="T87" fmla="*/ 445 h 901"/>
                <a:gd name="T88" fmla="*/ 64 w 902"/>
                <a:gd name="T89" fmla="*/ 512 h 901"/>
                <a:gd name="T90" fmla="*/ 117 w 902"/>
                <a:gd name="T91" fmla="*/ 568 h 901"/>
                <a:gd name="T92" fmla="*/ 182 w 902"/>
                <a:gd name="T93" fmla="*/ 608 h 901"/>
                <a:gd name="T94" fmla="*/ 256 w 902"/>
                <a:gd name="T95" fmla="*/ 634 h 901"/>
                <a:gd name="T96" fmla="*/ 335 w 902"/>
                <a:gd name="T97" fmla="*/ 641 h 901"/>
                <a:gd name="T98" fmla="*/ 405 w 902"/>
                <a:gd name="T99" fmla="*/ 630 h 901"/>
                <a:gd name="T100" fmla="*/ 468 w 902"/>
                <a:gd name="T101" fmla="*/ 604 h 901"/>
                <a:gd name="T102" fmla="*/ 525 w 902"/>
                <a:gd name="T103" fmla="*/ 567 h 901"/>
                <a:gd name="T104" fmla="*/ 871 w 902"/>
                <a:gd name="T105" fmla="*/ 901 h 901"/>
                <a:gd name="T106" fmla="*/ 897 w 902"/>
                <a:gd name="T107" fmla="*/ 888 h 901"/>
                <a:gd name="T108" fmla="*/ 899 w 902"/>
                <a:gd name="T109" fmla="*/ 86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02" h="901">
                  <a:moveTo>
                    <a:pt x="320" y="580"/>
                  </a:moveTo>
                  <a:lnTo>
                    <a:pt x="307" y="580"/>
                  </a:lnTo>
                  <a:lnTo>
                    <a:pt x="294" y="579"/>
                  </a:lnTo>
                  <a:lnTo>
                    <a:pt x="281" y="577"/>
                  </a:lnTo>
                  <a:lnTo>
                    <a:pt x="268" y="575"/>
                  </a:lnTo>
                  <a:lnTo>
                    <a:pt x="256" y="572"/>
                  </a:lnTo>
                  <a:lnTo>
                    <a:pt x="243" y="569"/>
                  </a:lnTo>
                  <a:lnTo>
                    <a:pt x="231" y="564"/>
                  </a:lnTo>
                  <a:lnTo>
                    <a:pt x="219" y="560"/>
                  </a:lnTo>
                  <a:lnTo>
                    <a:pt x="207" y="555"/>
                  </a:lnTo>
                  <a:lnTo>
                    <a:pt x="197" y="549"/>
                  </a:lnTo>
                  <a:lnTo>
                    <a:pt x="186" y="543"/>
                  </a:lnTo>
                  <a:lnTo>
                    <a:pt x="175" y="535"/>
                  </a:lnTo>
                  <a:lnTo>
                    <a:pt x="164" y="529"/>
                  </a:lnTo>
                  <a:lnTo>
                    <a:pt x="155" y="520"/>
                  </a:lnTo>
                  <a:lnTo>
                    <a:pt x="145" y="513"/>
                  </a:lnTo>
                  <a:lnTo>
                    <a:pt x="136" y="504"/>
                  </a:lnTo>
                  <a:lnTo>
                    <a:pt x="128" y="495"/>
                  </a:lnTo>
                  <a:lnTo>
                    <a:pt x="119" y="486"/>
                  </a:lnTo>
                  <a:lnTo>
                    <a:pt x="112" y="475"/>
                  </a:lnTo>
                  <a:lnTo>
                    <a:pt x="104" y="466"/>
                  </a:lnTo>
                  <a:lnTo>
                    <a:pt x="98" y="455"/>
                  </a:lnTo>
                  <a:lnTo>
                    <a:pt x="91" y="444"/>
                  </a:lnTo>
                  <a:lnTo>
                    <a:pt x="86" y="432"/>
                  </a:lnTo>
                  <a:lnTo>
                    <a:pt x="81" y="422"/>
                  </a:lnTo>
                  <a:lnTo>
                    <a:pt x="76" y="410"/>
                  </a:lnTo>
                  <a:lnTo>
                    <a:pt x="72" y="397"/>
                  </a:lnTo>
                  <a:lnTo>
                    <a:pt x="69" y="385"/>
                  </a:lnTo>
                  <a:lnTo>
                    <a:pt x="66" y="372"/>
                  </a:lnTo>
                  <a:lnTo>
                    <a:pt x="64" y="360"/>
                  </a:lnTo>
                  <a:lnTo>
                    <a:pt x="61" y="347"/>
                  </a:lnTo>
                  <a:lnTo>
                    <a:pt x="60" y="334"/>
                  </a:lnTo>
                  <a:lnTo>
                    <a:pt x="60" y="320"/>
                  </a:lnTo>
                  <a:lnTo>
                    <a:pt x="60" y="307"/>
                  </a:lnTo>
                  <a:lnTo>
                    <a:pt x="61" y="294"/>
                  </a:lnTo>
                  <a:lnTo>
                    <a:pt x="64" y="281"/>
                  </a:lnTo>
                  <a:lnTo>
                    <a:pt x="66" y="268"/>
                  </a:lnTo>
                  <a:lnTo>
                    <a:pt x="69" y="256"/>
                  </a:lnTo>
                  <a:lnTo>
                    <a:pt x="72" y="243"/>
                  </a:lnTo>
                  <a:lnTo>
                    <a:pt x="76" y="231"/>
                  </a:lnTo>
                  <a:lnTo>
                    <a:pt x="81" y="219"/>
                  </a:lnTo>
                  <a:lnTo>
                    <a:pt x="86" y="207"/>
                  </a:lnTo>
                  <a:lnTo>
                    <a:pt x="91" y="197"/>
                  </a:lnTo>
                  <a:lnTo>
                    <a:pt x="98" y="186"/>
                  </a:lnTo>
                  <a:lnTo>
                    <a:pt x="104" y="175"/>
                  </a:lnTo>
                  <a:lnTo>
                    <a:pt x="112" y="164"/>
                  </a:lnTo>
                  <a:lnTo>
                    <a:pt x="119" y="155"/>
                  </a:lnTo>
                  <a:lnTo>
                    <a:pt x="128" y="145"/>
                  </a:lnTo>
                  <a:lnTo>
                    <a:pt x="136" y="137"/>
                  </a:lnTo>
                  <a:lnTo>
                    <a:pt x="145" y="128"/>
                  </a:lnTo>
                  <a:lnTo>
                    <a:pt x="155" y="119"/>
                  </a:lnTo>
                  <a:lnTo>
                    <a:pt x="164" y="112"/>
                  </a:lnTo>
                  <a:lnTo>
                    <a:pt x="175" y="104"/>
                  </a:lnTo>
                  <a:lnTo>
                    <a:pt x="186" y="98"/>
                  </a:lnTo>
                  <a:lnTo>
                    <a:pt x="197" y="92"/>
                  </a:lnTo>
                  <a:lnTo>
                    <a:pt x="207" y="86"/>
                  </a:lnTo>
                  <a:lnTo>
                    <a:pt x="219" y="81"/>
                  </a:lnTo>
                  <a:lnTo>
                    <a:pt x="231" y="77"/>
                  </a:lnTo>
                  <a:lnTo>
                    <a:pt x="243" y="72"/>
                  </a:lnTo>
                  <a:lnTo>
                    <a:pt x="256" y="69"/>
                  </a:lnTo>
                  <a:lnTo>
                    <a:pt x="268" y="66"/>
                  </a:lnTo>
                  <a:lnTo>
                    <a:pt x="281" y="64"/>
                  </a:lnTo>
                  <a:lnTo>
                    <a:pt x="294" y="61"/>
                  </a:lnTo>
                  <a:lnTo>
                    <a:pt x="307" y="60"/>
                  </a:lnTo>
                  <a:lnTo>
                    <a:pt x="320" y="60"/>
                  </a:lnTo>
                  <a:lnTo>
                    <a:pt x="334" y="60"/>
                  </a:lnTo>
                  <a:lnTo>
                    <a:pt x="347" y="61"/>
                  </a:lnTo>
                  <a:lnTo>
                    <a:pt x="360" y="64"/>
                  </a:lnTo>
                  <a:lnTo>
                    <a:pt x="372" y="66"/>
                  </a:lnTo>
                  <a:lnTo>
                    <a:pt x="385" y="69"/>
                  </a:lnTo>
                  <a:lnTo>
                    <a:pt x="397" y="72"/>
                  </a:lnTo>
                  <a:lnTo>
                    <a:pt x="410" y="77"/>
                  </a:lnTo>
                  <a:lnTo>
                    <a:pt x="422" y="81"/>
                  </a:lnTo>
                  <a:lnTo>
                    <a:pt x="432" y="86"/>
                  </a:lnTo>
                  <a:lnTo>
                    <a:pt x="444" y="92"/>
                  </a:lnTo>
                  <a:lnTo>
                    <a:pt x="455" y="98"/>
                  </a:lnTo>
                  <a:lnTo>
                    <a:pt x="466" y="104"/>
                  </a:lnTo>
                  <a:lnTo>
                    <a:pt x="475" y="112"/>
                  </a:lnTo>
                  <a:lnTo>
                    <a:pt x="486" y="119"/>
                  </a:lnTo>
                  <a:lnTo>
                    <a:pt x="495" y="128"/>
                  </a:lnTo>
                  <a:lnTo>
                    <a:pt x="504" y="137"/>
                  </a:lnTo>
                  <a:lnTo>
                    <a:pt x="513" y="145"/>
                  </a:lnTo>
                  <a:lnTo>
                    <a:pt x="522" y="155"/>
                  </a:lnTo>
                  <a:lnTo>
                    <a:pt x="529" y="164"/>
                  </a:lnTo>
                  <a:lnTo>
                    <a:pt x="537" y="175"/>
                  </a:lnTo>
                  <a:lnTo>
                    <a:pt x="543" y="186"/>
                  </a:lnTo>
                  <a:lnTo>
                    <a:pt x="549" y="197"/>
                  </a:lnTo>
                  <a:lnTo>
                    <a:pt x="555" y="207"/>
                  </a:lnTo>
                  <a:lnTo>
                    <a:pt x="560" y="219"/>
                  </a:lnTo>
                  <a:lnTo>
                    <a:pt x="564" y="231"/>
                  </a:lnTo>
                  <a:lnTo>
                    <a:pt x="569" y="243"/>
                  </a:lnTo>
                  <a:lnTo>
                    <a:pt x="572" y="256"/>
                  </a:lnTo>
                  <a:lnTo>
                    <a:pt x="575" y="268"/>
                  </a:lnTo>
                  <a:lnTo>
                    <a:pt x="577" y="281"/>
                  </a:lnTo>
                  <a:lnTo>
                    <a:pt x="579" y="294"/>
                  </a:lnTo>
                  <a:lnTo>
                    <a:pt x="580" y="307"/>
                  </a:lnTo>
                  <a:lnTo>
                    <a:pt x="580" y="320"/>
                  </a:lnTo>
                  <a:lnTo>
                    <a:pt x="580" y="334"/>
                  </a:lnTo>
                  <a:lnTo>
                    <a:pt x="579" y="347"/>
                  </a:lnTo>
                  <a:lnTo>
                    <a:pt x="577" y="360"/>
                  </a:lnTo>
                  <a:lnTo>
                    <a:pt x="575" y="372"/>
                  </a:lnTo>
                  <a:lnTo>
                    <a:pt x="572" y="385"/>
                  </a:lnTo>
                  <a:lnTo>
                    <a:pt x="569" y="397"/>
                  </a:lnTo>
                  <a:lnTo>
                    <a:pt x="564" y="410"/>
                  </a:lnTo>
                  <a:lnTo>
                    <a:pt x="560" y="422"/>
                  </a:lnTo>
                  <a:lnTo>
                    <a:pt x="555" y="432"/>
                  </a:lnTo>
                  <a:lnTo>
                    <a:pt x="549" y="444"/>
                  </a:lnTo>
                  <a:lnTo>
                    <a:pt x="543" y="455"/>
                  </a:lnTo>
                  <a:lnTo>
                    <a:pt x="537" y="466"/>
                  </a:lnTo>
                  <a:lnTo>
                    <a:pt x="529" y="475"/>
                  </a:lnTo>
                  <a:lnTo>
                    <a:pt x="522" y="486"/>
                  </a:lnTo>
                  <a:lnTo>
                    <a:pt x="513" y="495"/>
                  </a:lnTo>
                  <a:lnTo>
                    <a:pt x="504" y="504"/>
                  </a:lnTo>
                  <a:lnTo>
                    <a:pt x="495" y="513"/>
                  </a:lnTo>
                  <a:lnTo>
                    <a:pt x="486" y="520"/>
                  </a:lnTo>
                  <a:lnTo>
                    <a:pt x="475" y="529"/>
                  </a:lnTo>
                  <a:lnTo>
                    <a:pt x="466" y="535"/>
                  </a:lnTo>
                  <a:lnTo>
                    <a:pt x="455" y="543"/>
                  </a:lnTo>
                  <a:lnTo>
                    <a:pt x="444" y="549"/>
                  </a:lnTo>
                  <a:lnTo>
                    <a:pt x="432" y="555"/>
                  </a:lnTo>
                  <a:lnTo>
                    <a:pt x="422" y="560"/>
                  </a:lnTo>
                  <a:lnTo>
                    <a:pt x="410" y="564"/>
                  </a:lnTo>
                  <a:lnTo>
                    <a:pt x="397" y="569"/>
                  </a:lnTo>
                  <a:lnTo>
                    <a:pt x="385" y="572"/>
                  </a:lnTo>
                  <a:lnTo>
                    <a:pt x="372" y="575"/>
                  </a:lnTo>
                  <a:lnTo>
                    <a:pt x="360" y="577"/>
                  </a:lnTo>
                  <a:lnTo>
                    <a:pt x="347" y="579"/>
                  </a:lnTo>
                  <a:lnTo>
                    <a:pt x="334" y="580"/>
                  </a:lnTo>
                  <a:lnTo>
                    <a:pt x="320" y="580"/>
                  </a:lnTo>
                  <a:lnTo>
                    <a:pt x="320" y="580"/>
                  </a:lnTo>
                  <a:close/>
                  <a:moveTo>
                    <a:pt x="893" y="851"/>
                  </a:moveTo>
                  <a:lnTo>
                    <a:pt x="567" y="525"/>
                  </a:lnTo>
                  <a:lnTo>
                    <a:pt x="575" y="514"/>
                  </a:lnTo>
                  <a:lnTo>
                    <a:pt x="584" y="503"/>
                  </a:lnTo>
                  <a:lnTo>
                    <a:pt x="591" y="491"/>
                  </a:lnTo>
                  <a:lnTo>
                    <a:pt x="598" y="480"/>
                  </a:lnTo>
                  <a:lnTo>
                    <a:pt x="604" y="468"/>
                  </a:lnTo>
                  <a:lnTo>
                    <a:pt x="611" y="456"/>
                  </a:lnTo>
                  <a:lnTo>
                    <a:pt x="616" y="443"/>
                  </a:lnTo>
                  <a:lnTo>
                    <a:pt x="621" y="430"/>
                  </a:lnTo>
                  <a:lnTo>
                    <a:pt x="626" y="417"/>
                  </a:lnTo>
                  <a:lnTo>
                    <a:pt x="630" y="405"/>
                  </a:lnTo>
                  <a:lnTo>
                    <a:pt x="633" y="391"/>
                  </a:lnTo>
                  <a:lnTo>
                    <a:pt x="635" y="377"/>
                  </a:lnTo>
                  <a:lnTo>
                    <a:pt x="637" y="363"/>
                  </a:lnTo>
                  <a:lnTo>
                    <a:pt x="639" y="349"/>
                  </a:lnTo>
                  <a:lnTo>
                    <a:pt x="641" y="335"/>
                  </a:lnTo>
                  <a:lnTo>
                    <a:pt x="641" y="320"/>
                  </a:lnTo>
                  <a:lnTo>
                    <a:pt x="641" y="304"/>
                  </a:lnTo>
                  <a:lnTo>
                    <a:pt x="638" y="288"/>
                  </a:lnTo>
                  <a:lnTo>
                    <a:pt x="637" y="272"/>
                  </a:lnTo>
                  <a:lnTo>
                    <a:pt x="634" y="256"/>
                  </a:lnTo>
                  <a:lnTo>
                    <a:pt x="631" y="241"/>
                  </a:lnTo>
                  <a:lnTo>
                    <a:pt x="627" y="226"/>
                  </a:lnTo>
                  <a:lnTo>
                    <a:pt x="621" y="211"/>
                  </a:lnTo>
                  <a:lnTo>
                    <a:pt x="616" y="196"/>
                  </a:lnTo>
                  <a:lnTo>
                    <a:pt x="609" y="182"/>
                  </a:lnTo>
                  <a:lnTo>
                    <a:pt x="602" y="168"/>
                  </a:lnTo>
                  <a:lnTo>
                    <a:pt x="594" y="155"/>
                  </a:lnTo>
                  <a:lnTo>
                    <a:pt x="586" y="142"/>
                  </a:lnTo>
                  <a:lnTo>
                    <a:pt x="577" y="129"/>
                  </a:lnTo>
                  <a:lnTo>
                    <a:pt x="568" y="117"/>
                  </a:lnTo>
                  <a:lnTo>
                    <a:pt x="557" y="105"/>
                  </a:lnTo>
                  <a:lnTo>
                    <a:pt x="546" y="94"/>
                  </a:lnTo>
                  <a:lnTo>
                    <a:pt x="535" y="83"/>
                  </a:lnTo>
                  <a:lnTo>
                    <a:pt x="524" y="73"/>
                  </a:lnTo>
                  <a:lnTo>
                    <a:pt x="512" y="64"/>
                  </a:lnTo>
                  <a:lnTo>
                    <a:pt x="499" y="55"/>
                  </a:lnTo>
                  <a:lnTo>
                    <a:pt x="486" y="46"/>
                  </a:lnTo>
                  <a:lnTo>
                    <a:pt x="473" y="39"/>
                  </a:lnTo>
                  <a:lnTo>
                    <a:pt x="459" y="31"/>
                  </a:lnTo>
                  <a:lnTo>
                    <a:pt x="445" y="25"/>
                  </a:lnTo>
                  <a:lnTo>
                    <a:pt x="430" y="20"/>
                  </a:lnTo>
                  <a:lnTo>
                    <a:pt x="415" y="14"/>
                  </a:lnTo>
                  <a:lnTo>
                    <a:pt x="400" y="10"/>
                  </a:lnTo>
                  <a:lnTo>
                    <a:pt x="385" y="7"/>
                  </a:lnTo>
                  <a:lnTo>
                    <a:pt x="369" y="4"/>
                  </a:lnTo>
                  <a:lnTo>
                    <a:pt x="353" y="1"/>
                  </a:lnTo>
                  <a:lnTo>
                    <a:pt x="337" y="0"/>
                  </a:lnTo>
                  <a:lnTo>
                    <a:pt x="320" y="0"/>
                  </a:lnTo>
                  <a:lnTo>
                    <a:pt x="304" y="0"/>
                  </a:lnTo>
                  <a:lnTo>
                    <a:pt x="288" y="1"/>
                  </a:lnTo>
                  <a:lnTo>
                    <a:pt x="272" y="4"/>
                  </a:lnTo>
                  <a:lnTo>
                    <a:pt x="256" y="7"/>
                  </a:lnTo>
                  <a:lnTo>
                    <a:pt x="241" y="10"/>
                  </a:lnTo>
                  <a:lnTo>
                    <a:pt x="225" y="14"/>
                  </a:lnTo>
                  <a:lnTo>
                    <a:pt x="210" y="20"/>
                  </a:lnTo>
                  <a:lnTo>
                    <a:pt x="195" y="25"/>
                  </a:lnTo>
                  <a:lnTo>
                    <a:pt x="182" y="31"/>
                  </a:lnTo>
                  <a:lnTo>
                    <a:pt x="168" y="39"/>
                  </a:lnTo>
                  <a:lnTo>
                    <a:pt x="155" y="46"/>
                  </a:lnTo>
                  <a:lnTo>
                    <a:pt x="142" y="55"/>
                  </a:lnTo>
                  <a:lnTo>
                    <a:pt x="129" y="64"/>
                  </a:lnTo>
                  <a:lnTo>
                    <a:pt x="117" y="73"/>
                  </a:lnTo>
                  <a:lnTo>
                    <a:pt x="105" y="83"/>
                  </a:lnTo>
                  <a:lnTo>
                    <a:pt x="94" y="94"/>
                  </a:lnTo>
                  <a:lnTo>
                    <a:pt x="84" y="105"/>
                  </a:lnTo>
                  <a:lnTo>
                    <a:pt x="73" y="117"/>
                  </a:lnTo>
                  <a:lnTo>
                    <a:pt x="64" y="129"/>
                  </a:lnTo>
                  <a:lnTo>
                    <a:pt x="55" y="142"/>
                  </a:lnTo>
                  <a:lnTo>
                    <a:pt x="46" y="155"/>
                  </a:lnTo>
                  <a:lnTo>
                    <a:pt x="39" y="168"/>
                  </a:lnTo>
                  <a:lnTo>
                    <a:pt x="31" y="182"/>
                  </a:lnTo>
                  <a:lnTo>
                    <a:pt x="25" y="196"/>
                  </a:lnTo>
                  <a:lnTo>
                    <a:pt x="20" y="211"/>
                  </a:lnTo>
                  <a:lnTo>
                    <a:pt x="14" y="226"/>
                  </a:lnTo>
                  <a:lnTo>
                    <a:pt x="10" y="241"/>
                  </a:lnTo>
                  <a:lnTo>
                    <a:pt x="7" y="256"/>
                  </a:lnTo>
                  <a:lnTo>
                    <a:pt x="3" y="272"/>
                  </a:lnTo>
                  <a:lnTo>
                    <a:pt x="1" y="288"/>
                  </a:lnTo>
                  <a:lnTo>
                    <a:pt x="0" y="304"/>
                  </a:lnTo>
                  <a:lnTo>
                    <a:pt x="0" y="320"/>
                  </a:lnTo>
                  <a:lnTo>
                    <a:pt x="0" y="337"/>
                  </a:lnTo>
                  <a:lnTo>
                    <a:pt x="1" y="353"/>
                  </a:lnTo>
                  <a:lnTo>
                    <a:pt x="3" y="369"/>
                  </a:lnTo>
                  <a:lnTo>
                    <a:pt x="7" y="385"/>
                  </a:lnTo>
                  <a:lnTo>
                    <a:pt x="10" y="400"/>
                  </a:lnTo>
                  <a:lnTo>
                    <a:pt x="14" y="415"/>
                  </a:lnTo>
                  <a:lnTo>
                    <a:pt x="20" y="430"/>
                  </a:lnTo>
                  <a:lnTo>
                    <a:pt x="25" y="445"/>
                  </a:lnTo>
                  <a:lnTo>
                    <a:pt x="31" y="459"/>
                  </a:lnTo>
                  <a:lnTo>
                    <a:pt x="39" y="473"/>
                  </a:lnTo>
                  <a:lnTo>
                    <a:pt x="46" y="486"/>
                  </a:lnTo>
                  <a:lnTo>
                    <a:pt x="55" y="499"/>
                  </a:lnTo>
                  <a:lnTo>
                    <a:pt x="64" y="512"/>
                  </a:lnTo>
                  <a:lnTo>
                    <a:pt x="73" y="524"/>
                  </a:lnTo>
                  <a:lnTo>
                    <a:pt x="84" y="535"/>
                  </a:lnTo>
                  <a:lnTo>
                    <a:pt x="94" y="546"/>
                  </a:lnTo>
                  <a:lnTo>
                    <a:pt x="105" y="557"/>
                  </a:lnTo>
                  <a:lnTo>
                    <a:pt x="117" y="568"/>
                  </a:lnTo>
                  <a:lnTo>
                    <a:pt x="129" y="577"/>
                  </a:lnTo>
                  <a:lnTo>
                    <a:pt x="142" y="586"/>
                  </a:lnTo>
                  <a:lnTo>
                    <a:pt x="155" y="594"/>
                  </a:lnTo>
                  <a:lnTo>
                    <a:pt x="168" y="602"/>
                  </a:lnTo>
                  <a:lnTo>
                    <a:pt x="182" y="608"/>
                  </a:lnTo>
                  <a:lnTo>
                    <a:pt x="195" y="615"/>
                  </a:lnTo>
                  <a:lnTo>
                    <a:pt x="210" y="621"/>
                  </a:lnTo>
                  <a:lnTo>
                    <a:pt x="225" y="627"/>
                  </a:lnTo>
                  <a:lnTo>
                    <a:pt x="241" y="631"/>
                  </a:lnTo>
                  <a:lnTo>
                    <a:pt x="256" y="634"/>
                  </a:lnTo>
                  <a:lnTo>
                    <a:pt x="272" y="637"/>
                  </a:lnTo>
                  <a:lnTo>
                    <a:pt x="288" y="638"/>
                  </a:lnTo>
                  <a:lnTo>
                    <a:pt x="304" y="641"/>
                  </a:lnTo>
                  <a:lnTo>
                    <a:pt x="320" y="641"/>
                  </a:lnTo>
                  <a:lnTo>
                    <a:pt x="335" y="641"/>
                  </a:lnTo>
                  <a:lnTo>
                    <a:pt x="349" y="639"/>
                  </a:lnTo>
                  <a:lnTo>
                    <a:pt x="363" y="637"/>
                  </a:lnTo>
                  <a:lnTo>
                    <a:pt x="377" y="635"/>
                  </a:lnTo>
                  <a:lnTo>
                    <a:pt x="391" y="633"/>
                  </a:lnTo>
                  <a:lnTo>
                    <a:pt x="405" y="630"/>
                  </a:lnTo>
                  <a:lnTo>
                    <a:pt x="417" y="625"/>
                  </a:lnTo>
                  <a:lnTo>
                    <a:pt x="430" y="621"/>
                  </a:lnTo>
                  <a:lnTo>
                    <a:pt x="443" y="616"/>
                  </a:lnTo>
                  <a:lnTo>
                    <a:pt x="456" y="610"/>
                  </a:lnTo>
                  <a:lnTo>
                    <a:pt x="468" y="604"/>
                  </a:lnTo>
                  <a:lnTo>
                    <a:pt x="480" y="598"/>
                  </a:lnTo>
                  <a:lnTo>
                    <a:pt x="491" y="591"/>
                  </a:lnTo>
                  <a:lnTo>
                    <a:pt x="503" y="584"/>
                  </a:lnTo>
                  <a:lnTo>
                    <a:pt x="514" y="575"/>
                  </a:lnTo>
                  <a:lnTo>
                    <a:pt x="525" y="567"/>
                  </a:lnTo>
                  <a:lnTo>
                    <a:pt x="851" y="892"/>
                  </a:lnTo>
                  <a:lnTo>
                    <a:pt x="855" y="897"/>
                  </a:lnTo>
                  <a:lnTo>
                    <a:pt x="860" y="899"/>
                  </a:lnTo>
                  <a:lnTo>
                    <a:pt x="866" y="901"/>
                  </a:lnTo>
                  <a:lnTo>
                    <a:pt x="871" y="901"/>
                  </a:lnTo>
                  <a:lnTo>
                    <a:pt x="878" y="901"/>
                  </a:lnTo>
                  <a:lnTo>
                    <a:pt x="883" y="899"/>
                  </a:lnTo>
                  <a:lnTo>
                    <a:pt x="888" y="897"/>
                  </a:lnTo>
                  <a:lnTo>
                    <a:pt x="893" y="892"/>
                  </a:lnTo>
                  <a:lnTo>
                    <a:pt x="897" y="888"/>
                  </a:lnTo>
                  <a:lnTo>
                    <a:pt x="899" y="883"/>
                  </a:lnTo>
                  <a:lnTo>
                    <a:pt x="901" y="877"/>
                  </a:lnTo>
                  <a:lnTo>
                    <a:pt x="902" y="871"/>
                  </a:lnTo>
                  <a:lnTo>
                    <a:pt x="901" y="866"/>
                  </a:lnTo>
                  <a:lnTo>
                    <a:pt x="899" y="860"/>
                  </a:lnTo>
                  <a:lnTo>
                    <a:pt x="897" y="855"/>
                  </a:lnTo>
                  <a:lnTo>
                    <a:pt x="893" y="8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ctr" rotWithShape="0">
                <a:srgbClr val="000000">
                  <a:alpha val="20000"/>
                </a:srgb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02280" y="1424052"/>
            <a:ext cx="3017520" cy="5043671"/>
            <a:chOff x="5305989" y="1424052"/>
            <a:chExt cx="3017520" cy="5043671"/>
          </a:xfrm>
        </p:grpSpPr>
        <p:sp>
          <p:nvSpPr>
            <p:cNvPr id="39" name="Rectangle 38"/>
            <p:cNvSpPr/>
            <p:nvPr/>
          </p:nvSpPr>
          <p:spPr>
            <a:xfrm>
              <a:off x="5305989" y="3403621"/>
              <a:ext cx="3017520" cy="3064102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Text Placeholder 2"/>
            <p:cNvSpPr txBox="1">
              <a:spLocks/>
            </p:cNvSpPr>
            <p:nvPr/>
          </p:nvSpPr>
          <p:spPr>
            <a:xfrm>
              <a:off x="5305989" y="3435115"/>
              <a:ext cx="3017520" cy="48186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</a:pPr>
              <a:r>
                <a:rPr lang="en-US" sz="2400" b="1" dirty="0" smtClean="0">
                  <a:latin typeface="+mj-lt"/>
                </a:rPr>
                <a:t>Analyze Criteria</a:t>
              </a:r>
              <a:endParaRPr lang="en-US" sz="2400" b="1" dirty="0">
                <a:latin typeface="+mj-lt"/>
              </a:endParaRPr>
            </a:p>
          </p:txBody>
        </p:sp>
        <p:sp>
          <p:nvSpPr>
            <p:cNvPr id="106" name="Text Placeholder 2"/>
            <p:cNvSpPr txBox="1">
              <a:spLocks/>
            </p:cNvSpPr>
            <p:nvPr/>
          </p:nvSpPr>
          <p:spPr>
            <a:xfrm>
              <a:off x="5448285" y="4105004"/>
              <a:ext cx="2875223" cy="221599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</a:pPr>
              <a:r>
                <a:rPr lang="en-US" sz="1600" dirty="0" smtClean="0">
                  <a:latin typeface="+mj-lt"/>
                </a:rPr>
                <a:t>Gathered the performance criteria referenced in the literature and I compared their relevance for earmarked taxes and general taxes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305989" y="1424052"/>
              <a:ext cx="3017520" cy="1828800"/>
            </a:xfrm>
            <a:prstGeom prst="rect">
              <a:avLst/>
            </a:prstGeom>
            <a:solidFill>
              <a:srgbClr val="4DB989"/>
            </a:solidFill>
            <a:ln>
              <a:solidFill>
                <a:srgbClr val="4DB9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6632295" y="2163225"/>
              <a:ext cx="364908" cy="420692"/>
              <a:chOff x="896938" y="1943100"/>
              <a:chExt cx="249237" cy="287338"/>
            </a:xfrm>
            <a:solidFill>
              <a:schemeClr val="bg1"/>
            </a:solidFill>
            <a:effectLst>
              <a:outerShdw blurRad="38100" dist="25400" dir="5400000" algn="ctr" rotWithShape="0">
                <a:srgbClr val="000000">
                  <a:alpha val="20000"/>
                </a:srgbClr>
              </a:outerShdw>
            </a:effectLst>
          </p:grpSpPr>
          <p:sp>
            <p:nvSpPr>
              <p:cNvPr id="63" name="Freeform 1088"/>
              <p:cNvSpPr>
                <a:spLocks noEditPoints="1"/>
              </p:cNvSpPr>
              <p:nvPr/>
            </p:nvSpPr>
            <p:spPr bwMode="auto">
              <a:xfrm>
                <a:off x="965200" y="1943100"/>
                <a:ext cx="180975" cy="249238"/>
              </a:xfrm>
              <a:custGeom>
                <a:avLst/>
                <a:gdLst>
                  <a:gd name="T0" fmla="*/ 301 w 457"/>
                  <a:gd name="T1" fmla="*/ 156 h 626"/>
                  <a:gd name="T2" fmla="*/ 301 w 457"/>
                  <a:gd name="T3" fmla="*/ 12 h 626"/>
                  <a:gd name="T4" fmla="*/ 446 w 457"/>
                  <a:gd name="T5" fmla="*/ 156 h 626"/>
                  <a:gd name="T6" fmla="*/ 301 w 457"/>
                  <a:gd name="T7" fmla="*/ 156 h 626"/>
                  <a:gd name="T8" fmla="*/ 454 w 457"/>
                  <a:gd name="T9" fmla="*/ 148 h 626"/>
                  <a:gd name="T10" fmla="*/ 309 w 457"/>
                  <a:gd name="T11" fmla="*/ 3 h 626"/>
                  <a:gd name="T12" fmla="*/ 305 w 457"/>
                  <a:gd name="T13" fmla="*/ 1 h 626"/>
                  <a:gd name="T14" fmla="*/ 301 w 457"/>
                  <a:gd name="T15" fmla="*/ 0 h 626"/>
                  <a:gd name="T16" fmla="*/ 12 w 457"/>
                  <a:gd name="T17" fmla="*/ 0 h 626"/>
                  <a:gd name="T18" fmla="*/ 7 w 457"/>
                  <a:gd name="T19" fmla="*/ 1 h 626"/>
                  <a:gd name="T20" fmla="*/ 3 w 457"/>
                  <a:gd name="T21" fmla="*/ 4 h 626"/>
                  <a:gd name="T22" fmla="*/ 1 w 457"/>
                  <a:gd name="T23" fmla="*/ 7 h 626"/>
                  <a:gd name="T24" fmla="*/ 0 w 457"/>
                  <a:gd name="T25" fmla="*/ 12 h 626"/>
                  <a:gd name="T26" fmla="*/ 0 w 457"/>
                  <a:gd name="T27" fmla="*/ 72 h 626"/>
                  <a:gd name="T28" fmla="*/ 118 w 457"/>
                  <a:gd name="T29" fmla="*/ 72 h 626"/>
                  <a:gd name="T30" fmla="*/ 122 w 457"/>
                  <a:gd name="T31" fmla="*/ 74 h 626"/>
                  <a:gd name="T32" fmla="*/ 127 w 457"/>
                  <a:gd name="T33" fmla="*/ 76 h 626"/>
                  <a:gd name="T34" fmla="*/ 286 w 457"/>
                  <a:gd name="T35" fmla="*/ 235 h 626"/>
                  <a:gd name="T36" fmla="*/ 288 w 457"/>
                  <a:gd name="T37" fmla="*/ 239 h 626"/>
                  <a:gd name="T38" fmla="*/ 289 w 457"/>
                  <a:gd name="T39" fmla="*/ 244 h 626"/>
                  <a:gd name="T40" fmla="*/ 289 w 457"/>
                  <a:gd name="T41" fmla="*/ 626 h 626"/>
                  <a:gd name="T42" fmla="*/ 446 w 457"/>
                  <a:gd name="T43" fmla="*/ 626 h 626"/>
                  <a:gd name="T44" fmla="*/ 450 w 457"/>
                  <a:gd name="T45" fmla="*/ 625 h 626"/>
                  <a:gd name="T46" fmla="*/ 454 w 457"/>
                  <a:gd name="T47" fmla="*/ 623 h 626"/>
                  <a:gd name="T48" fmla="*/ 457 w 457"/>
                  <a:gd name="T49" fmla="*/ 619 h 626"/>
                  <a:gd name="T50" fmla="*/ 457 w 457"/>
                  <a:gd name="T51" fmla="*/ 614 h 626"/>
                  <a:gd name="T52" fmla="*/ 457 w 457"/>
                  <a:gd name="T53" fmla="*/ 156 h 626"/>
                  <a:gd name="T54" fmla="*/ 457 w 457"/>
                  <a:gd name="T55" fmla="*/ 152 h 626"/>
                  <a:gd name="T56" fmla="*/ 454 w 457"/>
                  <a:gd name="T57" fmla="*/ 148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57" h="626">
                    <a:moveTo>
                      <a:pt x="301" y="156"/>
                    </a:moveTo>
                    <a:lnTo>
                      <a:pt x="301" y="12"/>
                    </a:lnTo>
                    <a:lnTo>
                      <a:pt x="446" y="156"/>
                    </a:lnTo>
                    <a:lnTo>
                      <a:pt x="301" y="156"/>
                    </a:lnTo>
                    <a:close/>
                    <a:moveTo>
                      <a:pt x="454" y="148"/>
                    </a:moveTo>
                    <a:lnTo>
                      <a:pt x="309" y="3"/>
                    </a:lnTo>
                    <a:lnTo>
                      <a:pt x="305" y="1"/>
                    </a:lnTo>
                    <a:lnTo>
                      <a:pt x="301" y="0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3" y="4"/>
                    </a:lnTo>
                    <a:lnTo>
                      <a:pt x="1" y="7"/>
                    </a:lnTo>
                    <a:lnTo>
                      <a:pt x="0" y="12"/>
                    </a:lnTo>
                    <a:lnTo>
                      <a:pt x="0" y="72"/>
                    </a:lnTo>
                    <a:lnTo>
                      <a:pt x="118" y="72"/>
                    </a:lnTo>
                    <a:lnTo>
                      <a:pt x="122" y="74"/>
                    </a:lnTo>
                    <a:lnTo>
                      <a:pt x="127" y="76"/>
                    </a:lnTo>
                    <a:lnTo>
                      <a:pt x="286" y="235"/>
                    </a:lnTo>
                    <a:lnTo>
                      <a:pt x="288" y="239"/>
                    </a:lnTo>
                    <a:lnTo>
                      <a:pt x="289" y="244"/>
                    </a:lnTo>
                    <a:lnTo>
                      <a:pt x="289" y="626"/>
                    </a:lnTo>
                    <a:lnTo>
                      <a:pt x="446" y="626"/>
                    </a:lnTo>
                    <a:lnTo>
                      <a:pt x="450" y="625"/>
                    </a:lnTo>
                    <a:lnTo>
                      <a:pt x="454" y="623"/>
                    </a:lnTo>
                    <a:lnTo>
                      <a:pt x="457" y="619"/>
                    </a:lnTo>
                    <a:lnTo>
                      <a:pt x="457" y="614"/>
                    </a:lnTo>
                    <a:lnTo>
                      <a:pt x="457" y="156"/>
                    </a:lnTo>
                    <a:lnTo>
                      <a:pt x="457" y="152"/>
                    </a:lnTo>
                    <a:lnTo>
                      <a:pt x="454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1089"/>
              <p:cNvSpPr>
                <a:spLocks noEditPoints="1"/>
              </p:cNvSpPr>
              <p:nvPr/>
            </p:nvSpPr>
            <p:spPr bwMode="auto">
              <a:xfrm>
                <a:off x="896938" y="1981200"/>
                <a:ext cx="173038" cy="249238"/>
              </a:xfrm>
              <a:custGeom>
                <a:avLst/>
                <a:gdLst>
                  <a:gd name="T0" fmla="*/ 277 w 434"/>
                  <a:gd name="T1" fmla="*/ 157 h 627"/>
                  <a:gd name="T2" fmla="*/ 277 w 434"/>
                  <a:gd name="T3" fmla="*/ 12 h 627"/>
                  <a:gd name="T4" fmla="*/ 422 w 434"/>
                  <a:gd name="T5" fmla="*/ 157 h 627"/>
                  <a:gd name="T6" fmla="*/ 277 w 434"/>
                  <a:gd name="T7" fmla="*/ 157 h 627"/>
                  <a:gd name="T8" fmla="*/ 277 w 434"/>
                  <a:gd name="T9" fmla="*/ 0 h 627"/>
                  <a:gd name="T10" fmla="*/ 12 w 434"/>
                  <a:gd name="T11" fmla="*/ 0 h 627"/>
                  <a:gd name="T12" fmla="*/ 8 w 434"/>
                  <a:gd name="T13" fmla="*/ 1 h 627"/>
                  <a:gd name="T14" fmla="*/ 4 w 434"/>
                  <a:gd name="T15" fmla="*/ 4 h 627"/>
                  <a:gd name="T16" fmla="*/ 1 w 434"/>
                  <a:gd name="T17" fmla="*/ 8 h 627"/>
                  <a:gd name="T18" fmla="*/ 0 w 434"/>
                  <a:gd name="T19" fmla="*/ 12 h 627"/>
                  <a:gd name="T20" fmla="*/ 0 w 434"/>
                  <a:gd name="T21" fmla="*/ 615 h 627"/>
                  <a:gd name="T22" fmla="*/ 1 w 434"/>
                  <a:gd name="T23" fmla="*/ 620 h 627"/>
                  <a:gd name="T24" fmla="*/ 4 w 434"/>
                  <a:gd name="T25" fmla="*/ 623 h 627"/>
                  <a:gd name="T26" fmla="*/ 8 w 434"/>
                  <a:gd name="T27" fmla="*/ 626 h 627"/>
                  <a:gd name="T28" fmla="*/ 12 w 434"/>
                  <a:gd name="T29" fmla="*/ 627 h 627"/>
                  <a:gd name="T30" fmla="*/ 422 w 434"/>
                  <a:gd name="T31" fmla="*/ 627 h 627"/>
                  <a:gd name="T32" fmla="*/ 426 w 434"/>
                  <a:gd name="T33" fmla="*/ 626 h 627"/>
                  <a:gd name="T34" fmla="*/ 430 w 434"/>
                  <a:gd name="T35" fmla="*/ 623 h 627"/>
                  <a:gd name="T36" fmla="*/ 433 w 434"/>
                  <a:gd name="T37" fmla="*/ 620 h 627"/>
                  <a:gd name="T38" fmla="*/ 434 w 434"/>
                  <a:gd name="T39" fmla="*/ 615 h 627"/>
                  <a:gd name="T40" fmla="*/ 434 w 434"/>
                  <a:gd name="T41" fmla="*/ 157 h 627"/>
                  <a:gd name="T42" fmla="*/ 434 w 434"/>
                  <a:gd name="T43" fmla="*/ 152 h 627"/>
                  <a:gd name="T44" fmla="*/ 282 w 434"/>
                  <a:gd name="T45" fmla="*/ 0 h 627"/>
                  <a:gd name="T46" fmla="*/ 277 w 434"/>
                  <a:gd name="T47" fmla="*/ 0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4" h="627">
                    <a:moveTo>
                      <a:pt x="277" y="157"/>
                    </a:moveTo>
                    <a:lnTo>
                      <a:pt x="277" y="12"/>
                    </a:lnTo>
                    <a:lnTo>
                      <a:pt x="422" y="157"/>
                    </a:lnTo>
                    <a:lnTo>
                      <a:pt x="277" y="157"/>
                    </a:lnTo>
                    <a:close/>
                    <a:moveTo>
                      <a:pt x="277" y="0"/>
                    </a:moveTo>
                    <a:lnTo>
                      <a:pt x="12" y="0"/>
                    </a:lnTo>
                    <a:lnTo>
                      <a:pt x="8" y="1"/>
                    </a:lnTo>
                    <a:lnTo>
                      <a:pt x="4" y="4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0" y="615"/>
                    </a:lnTo>
                    <a:lnTo>
                      <a:pt x="1" y="620"/>
                    </a:lnTo>
                    <a:lnTo>
                      <a:pt x="4" y="623"/>
                    </a:lnTo>
                    <a:lnTo>
                      <a:pt x="8" y="626"/>
                    </a:lnTo>
                    <a:lnTo>
                      <a:pt x="12" y="627"/>
                    </a:lnTo>
                    <a:lnTo>
                      <a:pt x="422" y="627"/>
                    </a:lnTo>
                    <a:lnTo>
                      <a:pt x="426" y="626"/>
                    </a:lnTo>
                    <a:lnTo>
                      <a:pt x="430" y="623"/>
                    </a:lnTo>
                    <a:lnTo>
                      <a:pt x="433" y="620"/>
                    </a:lnTo>
                    <a:lnTo>
                      <a:pt x="434" y="615"/>
                    </a:lnTo>
                    <a:lnTo>
                      <a:pt x="434" y="157"/>
                    </a:lnTo>
                    <a:lnTo>
                      <a:pt x="434" y="152"/>
                    </a:lnTo>
                    <a:lnTo>
                      <a:pt x="282" y="0"/>
                    </a:lnTo>
                    <a:lnTo>
                      <a:pt x="2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8736883" y="1420746"/>
            <a:ext cx="3017520" cy="5046977"/>
            <a:chOff x="8736883" y="1420746"/>
            <a:chExt cx="3017520" cy="5046977"/>
          </a:xfrm>
        </p:grpSpPr>
        <p:sp>
          <p:nvSpPr>
            <p:cNvPr id="38" name="Rectangle 37"/>
            <p:cNvSpPr/>
            <p:nvPr/>
          </p:nvSpPr>
          <p:spPr>
            <a:xfrm>
              <a:off x="8736883" y="3403621"/>
              <a:ext cx="3017520" cy="3064102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Text Placeholder 2"/>
            <p:cNvSpPr txBox="1">
              <a:spLocks/>
            </p:cNvSpPr>
            <p:nvPr/>
          </p:nvSpPr>
          <p:spPr>
            <a:xfrm>
              <a:off x="8736883" y="3435115"/>
              <a:ext cx="3017520" cy="48186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</a:pPr>
              <a:r>
                <a:rPr lang="en-US" sz="2400" b="1" dirty="0" smtClean="0">
                  <a:latin typeface="+mj-lt"/>
                </a:rPr>
                <a:t>Evaluate Criteria</a:t>
              </a:r>
              <a:endParaRPr lang="en-US" sz="2400" b="1" dirty="0">
                <a:latin typeface="+mj-lt"/>
              </a:endParaRPr>
            </a:p>
          </p:txBody>
        </p:sp>
        <p:sp>
          <p:nvSpPr>
            <p:cNvPr id="104" name="Text Placeholder 2"/>
            <p:cNvSpPr txBox="1">
              <a:spLocks/>
            </p:cNvSpPr>
            <p:nvPr/>
          </p:nvSpPr>
          <p:spPr>
            <a:xfrm>
              <a:off x="8952998" y="4130488"/>
              <a:ext cx="2564552" cy="221599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34000" indent="-23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</a:pPr>
              <a:r>
                <a:rPr lang="en-US" sz="1600" dirty="0" smtClean="0">
                  <a:latin typeface="+mj-lt"/>
                </a:rPr>
                <a:t>Analyzed </a:t>
              </a:r>
              <a:r>
                <a:rPr lang="en-US" sz="1600" dirty="0">
                  <a:latin typeface="+mj-lt"/>
                </a:rPr>
                <a:t>the 10 </a:t>
              </a:r>
              <a:r>
                <a:rPr lang="en-US" sz="1600" dirty="0" smtClean="0">
                  <a:latin typeface="+mj-lt"/>
                </a:rPr>
                <a:t>Criteria found in the literature along 3 evaluation factors: Relevance, Social Impact, Control of Spending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736883" y="1420746"/>
              <a:ext cx="3017520" cy="1828800"/>
            </a:xfrm>
            <a:prstGeom prst="rect">
              <a:avLst/>
            </a:prstGeom>
            <a:solidFill>
              <a:srgbClr val="737373"/>
            </a:solidFill>
            <a:ln>
              <a:solidFill>
                <a:srgbClr val="7C7C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10042650" y="2219677"/>
              <a:ext cx="405986" cy="414010"/>
              <a:chOff x="2025650" y="2516188"/>
              <a:chExt cx="285750" cy="287337"/>
            </a:xfrm>
            <a:solidFill>
              <a:schemeClr val="bg1"/>
            </a:solidFill>
            <a:effectLst>
              <a:outerShdw blurRad="38100" dist="25400" dir="5400000" algn="ctr" rotWithShape="0">
                <a:srgbClr val="000000">
                  <a:alpha val="20000"/>
                </a:srgbClr>
              </a:outerShdw>
            </a:effectLst>
          </p:grpSpPr>
          <p:sp>
            <p:nvSpPr>
              <p:cNvPr id="88" name="Freeform 1153"/>
              <p:cNvSpPr>
                <a:spLocks/>
              </p:cNvSpPr>
              <p:nvPr/>
            </p:nvSpPr>
            <p:spPr bwMode="auto">
              <a:xfrm>
                <a:off x="2187575" y="2554288"/>
                <a:ext cx="38100" cy="107950"/>
              </a:xfrm>
              <a:custGeom>
                <a:avLst/>
                <a:gdLst>
                  <a:gd name="T0" fmla="*/ 24 w 95"/>
                  <a:gd name="T1" fmla="*/ 271 h 271"/>
                  <a:gd name="T2" fmla="*/ 40 w 95"/>
                  <a:gd name="T3" fmla="*/ 262 h 271"/>
                  <a:gd name="T4" fmla="*/ 58 w 95"/>
                  <a:gd name="T5" fmla="*/ 255 h 271"/>
                  <a:gd name="T6" fmla="*/ 77 w 95"/>
                  <a:gd name="T7" fmla="*/ 249 h 271"/>
                  <a:gd name="T8" fmla="*/ 95 w 95"/>
                  <a:gd name="T9" fmla="*/ 244 h 271"/>
                  <a:gd name="T10" fmla="*/ 95 w 95"/>
                  <a:gd name="T11" fmla="*/ 11 h 271"/>
                  <a:gd name="T12" fmla="*/ 95 w 95"/>
                  <a:gd name="T13" fmla="*/ 7 h 271"/>
                  <a:gd name="T14" fmla="*/ 92 w 95"/>
                  <a:gd name="T15" fmla="*/ 3 h 271"/>
                  <a:gd name="T16" fmla="*/ 88 w 95"/>
                  <a:gd name="T17" fmla="*/ 1 h 271"/>
                  <a:gd name="T18" fmla="*/ 84 w 95"/>
                  <a:gd name="T19" fmla="*/ 0 h 271"/>
                  <a:gd name="T20" fmla="*/ 0 w 95"/>
                  <a:gd name="T21" fmla="*/ 0 h 271"/>
                  <a:gd name="T22" fmla="*/ 0 w 95"/>
                  <a:gd name="T23" fmla="*/ 71 h 271"/>
                  <a:gd name="T24" fmla="*/ 24 w 95"/>
                  <a:gd name="T25" fmla="*/ 71 h 271"/>
                  <a:gd name="T26" fmla="*/ 24 w 95"/>
                  <a:gd name="T27" fmla="*/ 27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5" h="271">
                    <a:moveTo>
                      <a:pt x="24" y="271"/>
                    </a:moveTo>
                    <a:lnTo>
                      <a:pt x="40" y="262"/>
                    </a:lnTo>
                    <a:lnTo>
                      <a:pt x="58" y="255"/>
                    </a:lnTo>
                    <a:lnTo>
                      <a:pt x="77" y="249"/>
                    </a:lnTo>
                    <a:lnTo>
                      <a:pt x="95" y="244"/>
                    </a:lnTo>
                    <a:lnTo>
                      <a:pt x="95" y="11"/>
                    </a:lnTo>
                    <a:lnTo>
                      <a:pt x="95" y="7"/>
                    </a:lnTo>
                    <a:lnTo>
                      <a:pt x="92" y="3"/>
                    </a:lnTo>
                    <a:lnTo>
                      <a:pt x="88" y="1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71"/>
                    </a:lnTo>
                    <a:lnTo>
                      <a:pt x="24" y="71"/>
                    </a:lnTo>
                    <a:lnTo>
                      <a:pt x="24" y="2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1154"/>
              <p:cNvSpPr>
                <a:spLocks/>
              </p:cNvSpPr>
              <p:nvPr/>
            </p:nvSpPr>
            <p:spPr bwMode="auto">
              <a:xfrm>
                <a:off x="2025650" y="2554288"/>
                <a:ext cx="146050" cy="220663"/>
              </a:xfrm>
              <a:custGeom>
                <a:avLst/>
                <a:gdLst>
                  <a:gd name="T0" fmla="*/ 72 w 369"/>
                  <a:gd name="T1" fmla="*/ 481 h 554"/>
                  <a:gd name="T2" fmla="*/ 72 w 369"/>
                  <a:gd name="T3" fmla="*/ 71 h 554"/>
                  <a:gd name="T4" fmla="*/ 97 w 369"/>
                  <a:gd name="T5" fmla="*/ 71 h 554"/>
                  <a:gd name="T6" fmla="*/ 97 w 369"/>
                  <a:gd name="T7" fmla="*/ 0 h 554"/>
                  <a:gd name="T8" fmla="*/ 12 w 369"/>
                  <a:gd name="T9" fmla="*/ 0 h 554"/>
                  <a:gd name="T10" fmla="*/ 8 w 369"/>
                  <a:gd name="T11" fmla="*/ 1 h 554"/>
                  <a:gd name="T12" fmla="*/ 4 w 369"/>
                  <a:gd name="T13" fmla="*/ 3 h 554"/>
                  <a:gd name="T14" fmla="*/ 1 w 369"/>
                  <a:gd name="T15" fmla="*/ 7 h 554"/>
                  <a:gd name="T16" fmla="*/ 0 w 369"/>
                  <a:gd name="T17" fmla="*/ 11 h 554"/>
                  <a:gd name="T18" fmla="*/ 0 w 369"/>
                  <a:gd name="T19" fmla="*/ 494 h 554"/>
                  <a:gd name="T20" fmla="*/ 1 w 369"/>
                  <a:gd name="T21" fmla="*/ 501 h 554"/>
                  <a:gd name="T22" fmla="*/ 1 w 369"/>
                  <a:gd name="T23" fmla="*/ 508 h 554"/>
                  <a:gd name="T24" fmla="*/ 3 w 369"/>
                  <a:gd name="T25" fmla="*/ 514 h 554"/>
                  <a:gd name="T26" fmla="*/ 4 w 369"/>
                  <a:gd name="T27" fmla="*/ 520 h 554"/>
                  <a:gd name="T28" fmla="*/ 6 w 369"/>
                  <a:gd name="T29" fmla="*/ 525 h 554"/>
                  <a:gd name="T30" fmla="*/ 9 w 369"/>
                  <a:gd name="T31" fmla="*/ 530 h 554"/>
                  <a:gd name="T32" fmla="*/ 12 w 369"/>
                  <a:gd name="T33" fmla="*/ 534 h 554"/>
                  <a:gd name="T34" fmla="*/ 15 w 369"/>
                  <a:gd name="T35" fmla="*/ 538 h 554"/>
                  <a:gd name="T36" fmla="*/ 19 w 369"/>
                  <a:gd name="T37" fmla="*/ 542 h 554"/>
                  <a:gd name="T38" fmla="*/ 24 w 369"/>
                  <a:gd name="T39" fmla="*/ 546 h 554"/>
                  <a:gd name="T40" fmla="*/ 28 w 369"/>
                  <a:gd name="T41" fmla="*/ 548 h 554"/>
                  <a:gd name="T42" fmla="*/ 34 w 369"/>
                  <a:gd name="T43" fmla="*/ 550 h 554"/>
                  <a:gd name="T44" fmla="*/ 40 w 369"/>
                  <a:gd name="T45" fmla="*/ 552 h 554"/>
                  <a:gd name="T46" fmla="*/ 47 w 369"/>
                  <a:gd name="T47" fmla="*/ 553 h 554"/>
                  <a:gd name="T48" fmla="*/ 53 w 369"/>
                  <a:gd name="T49" fmla="*/ 554 h 554"/>
                  <a:gd name="T50" fmla="*/ 61 w 369"/>
                  <a:gd name="T51" fmla="*/ 554 h 554"/>
                  <a:gd name="T52" fmla="*/ 369 w 369"/>
                  <a:gd name="T53" fmla="*/ 554 h 554"/>
                  <a:gd name="T54" fmla="*/ 360 w 369"/>
                  <a:gd name="T55" fmla="*/ 536 h 554"/>
                  <a:gd name="T56" fmla="*/ 351 w 369"/>
                  <a:gd name="T57" fmla="*/ 519 h 554"/>
                  <a:gd name="T58" fmla="*/ 345 w 369"/>
                  <a:gd name="T59" fmla="*/ 501 h 554"/>
                  <a:gd name="T60" fmla="*/ 340 w 369"/>
                  <a:gd name="T61" fmla="*/ 481 h 554"/>
                  <a:gd name="T62" fmla="*/ 72 w 369"/>
                  <a:gd name="T63" fmla="*/ 481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9" h="554">
                    <a:moveTo>
                      <a:pt x="72" y="481"/>
                    </a:moveTo>
                    <a:lnTo>
                      <a:pt x="72" y="71"/>
                    </a:lnTo>
                    <a:lnTo>
                      <a:pt x="97" y="71"/>
                    </a:lnTo>
                    <a:lnTo>
                      <a:pt x="97" y="0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4" y="3"/>
                    </a:lnTo>
                    <a:lnTo>
                      <a:pt x="1" y="7"/>
                    </a:lnTo>
                    <a:lnTo>
                      <a:pt x="0" y="11"/>
                    </a:lnTo>
                    <a:lnTo>
                      <a:pt x="0" y="494"/>
                    </a:lnTo>
                    <a:lnTo>
                      <a:pt x="1" y="501"/>
                    </a:lnTo>
                    <a:lnTo>
                      <a:pt x="1" y="508"/>
                    </a:lnTo>
                    <a:lnTo>
                      <a:pt x="3" y="514"/>
                    </a:lnTo>
                    <a:lnTo>
                      <a:pt x="4" y="520"/>
                    </a:lnTo>
                    <a:lnTo>
                      <a:pt x="6" y="525"/>
                    </a:lnTo>
                    <a:lnTo>
                      <a:pt x="9" y="530"/>
                    </a:lnTo>
                    <a:lnTo>
                      <a:pt x="12" y="534"/>
                    </a:lnTo>
                    <a:lnTo>
                      <a:pt x="15" y="538"/>
                    </a:lnTo>
                    <a:lnTo>
                      <a:pt x="19" y="542"/>
                    </a:lnTo>
                    <a:lnTo>
                      <a:pt x="24" y="546"/>
                    </a:lnTo>
                    <a:lnTo>
                      <a:pt x="28" y="548"/>
                    </a:lnTo>
                    <a:lnTo>
                      <a:pt x="34" y="550"/>
                    </a:lnTo>
                    <a:lnTo>
                      <a:pt x="40" y="552"/>
                    </a:lnTo>
                    <a:lnTo>
                      <a:pt x="47" y="553"/>
                    </a:lnTo>
                    <a:lnTo>
                      <a:pt x="53" y="554"/>
                    </a:lnTo>
                    <a:lnTo>
                      <a:pt x="61" y="554"/>
                    </a:lnTo>
                    <a:lnTo>
                      <a:pt x="369" y="554"/>
                    </a:lnTo>
                    <a:lnTo>
                      <a:pt x="360" y="536"/>
                    </a:lnTo>
                    <a:lnTo>
                      <a:pt x="351" y="519"/>
                    </a:lnTo>
                    <a:lnTo>
                      <a:pt x="345" y="501"/>
                    </a:lnTo>
                    <a:lnTo>
                      <a:pt x="340" y="481"/>
                    </a:lnTo>
                    <a:lnTo>
                      <a:pt x="72" y="4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1155"/>
              <p:cNvSpPr>
                <a:spLocks/>
              </p:cNvSpPr>
              <p:nvPr/>
            </p:nvSpPr>
            <p:spPr bwMode="auto">
              <a:xfrm>
                <a:off x="2085975" y="2622550"/>
                <a:ext cx="69850" cy="9525"/>
              </a:xfrm>
              <a:custGeom>
                <a:avLst/>
                <a:gdLst>
                  <a:gd name="T0" fmla="*/ 164 w 176"/>
                  <a:gd name="T1" fmla="*/ 0 h 25"/>
                  <a:gd name="T2" fmla="*/ 12 w 176"/>
                  <a:gd name="T3" fmla="*/ 0 h 25"/>
                  <a:gd name="T4" fmla="*/ 8 w 176"/>
                  <a:gd name="T5" fmla="*/ 1 h 25"/>
                  <a:gd name="T6" fmla="*/ 4 w 176"/>
                  <a:gd name="T7" fmla="*/ 4 h 25"/>
                  <a:gd name="T8" fmla="*/ 1 w 176"/>
                  <a:gd name="T9" fmla="*/ 7 h 25"/>
                  <a:gd name="T10" fmla="*/ 0 w 176"/>
                  <a:gd name="T11" fmla="*/ 12 h 25"/>
                  <a:gd name="T12" fmla="*/ 1 w 176"/>
                  <a:gd name="T13" fmla="*/ 18 h 25"/>
                  <a:gd name="T14" fmla="*/ 4 w 176"/>
                  <a:gd name="T15" fmla="*/ 21 h 25"/>
                  <a:gd name="T16" fmla="*/ 8 w 176"/>
                  <a:gd name="T17" fmla="*/ 24 h 25"/>
                  <a:gd name="T18" fmla="*/ 12 w 176"/>
                  <a:gd name="T19" fmla="*/ 25 h 25"/>
                  <a:gd name="T20" fmla="*/ 164 w 176"/>
                  <a:gd name="T21" fmla="*/ 25 h 25"/>
                  <a:gd name="T22" fmla="*/ 169 w 176"/>
                  <a:gd name="T23" fmla="*/ 24 h 25"/>
                  <a:gd name="T24" fmla="*/ 172 w 176"/>
                  <a:gd name="T25" fmla="*/ 21 h 25"/>
                  <a:gd name="T26" fmla="*/ 175 w 176"/>
                  <a:gd name="T27" fmla="*/ 18 h 25"/>
                  <a:gd name="T28" fmla="*/ 176 w 176"/>
                  <a:gd name="T29" fmla="*/ 12 h 25"/>
                  <a:gd name="T30" fmla="*/ 175 w 176"/>
                  <a:gd name="T31" fmla="*/ 7 h 25"/>
                  <a:gd name="T32" fmla="*/ 172 w 176"/>
                  <a:gd name="T33" fmla="*/ 4 h 25"/>
                  <a:gd name="T34" fmla="*/ 169 w 176"/>
                  <a:gd name="T35" fmla="*/ 1 h 25"/>
                  <a:gd name="T36" fmla="*/ 164 w 176"/>
                  <a:gd name="T3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5">
                    <a:moveTo>
                      <a:pt x="164" y="0"/>
                    </a:moveTo>
                    <a:lnTo>
                      <a:pt x="12" y="0"/>
                    </a:lnTo>
                    <a:lnTo>
                      <a:pt x="8" y="1"/>
                    </a:lnTo>
                    <a:lnTo>
                      <a:pt x="4" y="4"/>
                    </a:lnTo>
                    <a:lnTo>
                      <a:pt x="1" y="7"/>
                    </a:lnTo>
                    <a:lnTo>
                      <a:pt x="0" y="12"/>
                    </a:lnTo>
                    <a:lnTo>
                      <a:pt x="1" y="18"/>
                    </a:lnTo>
                    <a:lnTo>
                      <a:pt x="4" y="21"/>
                    </a:lnTo>
                    <a:lnTo>
                      <a:pt x="8" y="24"/>
                    </a:lnTo>
                    <a:lnTo>
                      <a:pt x="12" y="25"/>
                    </a:lnTo>
                    <a:lnTo>
                      <a:pt x="164" y="25"/>
                    </a:lnTo>
                    <a:lnTo>
                      <a:pt x="169" y="24"/>
                    </a:lnTo>
                    <a:lnTo>
                      <a:pt x="172" y="21"/>
                    </a:lnTo>
                    <a:lnTo>
                      <a:pt x="175" y="18"/>
                    </a:lnTo>
                    <a:lnTo>
                      <a:pt x="176" y="12"/>
                    </a:lnTo>
                    <a:lnTo>
                      <a:pt x="175" y="7"/>
                    </a:lnTo>
                    <a:lnTo>
                      <a:pt x="172" y="4"/>
                    </a:lnTo>
                    <a:lnTo>
                      <a:pt x="169" y="1"/>
                    </a:lnTo>
                    <a:lnTo>
                      <a:pt x="1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1156"/>
              <p:cNvSpPr>
                <a:spLocks/>
              </p:cNvSpPr>
              <p:nvPr/>
            </p:nvSpPr>
            <p:spPr bwMode="auto">
              <a:xfrm>
                <a:off x="2085975" y="2651125"/>
                <a:ext cx="69850" cy="9525"/>
              </a:xfrm>
              <a:custGeom>
                <a:avLst/>
                <a:gdLst>
                  <a:gd name="T0" fmla="*/ 164 w 176"/>
                  <a:gd name="T1" fmla="*/ 0 h 23"/>
                  <a:gd name="T2" fmla="*/ 12 w 176"/>
                  <a:gd name="T3" fmla="*/ 0 h 23"/>
                  <a:gd name="T4" fmla="*/ 8 w 176"/>
                  <a:gd name="T5" fmla="*/ 1 h 23"/>
                  <a:gd name="T6" fmla="*/ 4 w 176"/>
                  <a:gd name="T7" fmla="*/ 3 h 23"/>
                  <a:gd name="T8" fmla="*/ 1 w 176"/>
                  <a:gd name="T9" fmla="*/ 7 h 23"/>
                  <a:gd name="T10" fmla="*/ 0 w 176"/>
                  <a:gd name="T11" fmla="*/ 12 h 23"/>
                  <a:gd name="T12" fmla="*/ 1 w 176"/>
                  <a:gd name="T13" fmla="*/ 16 h 23"/>
                  <a:gd name="T14" fmla="*/ 4 w 176"/>
                  <a:gd name="T15" fmla="*/ 20 h 23"/>
                  <a:gd name="T16" fmla="*/ 8 w 176"/>
                  <a:gd name="T17" fmla="*/ 23 h 23"/>
                  <a:gd name="T18" fmla="*/ 12 w 176"/>
                  <a:gd name="T19" fmla="*/ 23 h 23"/>
                  <a:gd name="T20" fmla="*/ 164 w 176"/>
                  <a:gd name="T21" fmla="*/ 23 h 23"/>
                  <a:gd name="T22" fmla="*/ 169 w 176"/>
                  <a:gd name="T23" fmla="*/ 23 h 23"/>
                  <a:gd name="T24" fmla="*/ 172 w 176"/>
                  <a:gd name="T25" fmla="*/ 20 h 23"/>
                  <a:gd name="T26" fmla="*/ 175 w 176"/>
                  <a:gd name="T27" fmla="*/ 16 h 23"/>
                  <a:gd name="T28" fmla="*/ 176 w 176"/>
                  <a:gd name="T29" fmla="*/ 12 h 23"/>
                  <a:gd name="T30" fmla="*/ 175 w 176"/>
                  <a:gd name="T31" fmla="*/ 7 h 23"/>
                  <a:gd name="T32" fmla="*/ 172 w 176"/>
                  <a:gd name="T33" fmla="*/ 3 h 23"/>
                  <a:gd name="T34" fmla="*/ 169 w 176"/>
                  <a:gd name="T35" fmla="*/ 1 h 23"/>
                  <a:gd name="T36" fmla="*/ 164 w 176"/>
                  <a:gd name="T3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3">
                    <a:moveTo>
                      <a:pt x="164" y="0"/>
                    </a:moveTo>
                    <a:lnTo>
                      <a:pt x="12" y="0"/>
                    </a:lnTo>
                    <a:lnTo>
                      <a:pt x="8" y="1"/>
                    </a:lnTo>
                    <a:lnTo>
                      <a:pt x="4" y="3"/>
                    </a:lnTo>
                    <a:lnTo>
                      <a:pt x="1" y="7"/>
                    </a:lnTo>
                    <a:lnTo>
                      <a:pt x="0" y="12"/>
                    </a:lnTo>
                    <a:lnTo>
                      <a:pt x="1" y="16"/>
                    </a:lnTo>
                    <a:lnTo>
                      <a:pt x="4" y="20"/>
                    </a:lnTo>
                    <a:lnTo>
                      <a:pt x="8" y="23"/>
                    </a:lnTo>
                    <a:lnTo>
                      <a:pt x="12" y="23"/>
                    </a:lnTo>
                    <a:lnTo>
                      <a:pt x="164" y="23"/>
                    </a:lnTo>
                    <a:lnTo>
                      <a:pt x="169" y="23"/>
                    </a:lnTo>
                    <a:lnTo>
                      <a:pt x="172" y="20"/>
                    </a:lnTo>
                    <a:lnTo>
                      <a:pt x="175" y="16"/>
                    </a:lnTo>
                    <a:lnTo>
                      <a:pt x="176" y="12"/>
                    </a:lnTo>
                    <a:lnTo>
                      <a:pt x="175" y="7"/>
                    </a:lnTo>
                    <a:lnTo>
                      <a:pt x="172" y="3"/>
                    </a:lnTo>
                    <a:lnTo>
                      <a:pt x="169" y="1"/>
                    </a:lnTo>
                    <a:lnTo>
                      <a:pt x="1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1157"/>
              <p:cNvSpPr>
                <a:spLocks/>
              </p:cNvSpPr>
              <p:nvPr/>
            </p:nvSpPr>
            <p:spPr bwMode="auto">
              <a:xfrm>
                <a:off x="2085975" y="2679700"/>
                <a:ext cx="69850" cy="9525"/>
              </a:xfrm>
              <a:custGeom>
                <a:avLst/>
                <a:gdLst>
                  <a:gd name="T0" fmla="*/ 176 w 176"/>
                  <a:gd name="T1" fmla="*/ 11 h 23"/>
                  <a:gd name="T2" fmla="*/ 175 w 176"/>
                  <a:gd name="T3" fmla="*/ 7 h 23"/>
                  <a:gd name="T4" fmla="*/ 172 w 176"/>
                  <a:gd name="T5" fmla="*/ 3 h 23"/>
                  <a:gd name="T6" fmla="*/ 169 w 176"/>
                  <a:gd name="T7" fmla="*/ 1 h 23"/>
                  <a:gd name="T8" fmla="*/ 164 w 176"/>
                  <a:gd name="T9" fmla="*/ 0 h 23"/>
                  <a:gd name="T10" fmla="*/ 12 w 176"/>
                  <a:gd name="T11" fmla="*/ 0 h 23"/>
                  <a:gd name="T12" fmla="*/ 8 w 176"/>
                  <a:gd name="T13" fmla="*/ 1 h 23"/>
                  <a:gd name="T14" fmla="*/ 4 w 176"/>
                  <a:gd name="T15" fmla="*/ 3 h 23"/>
                  <a:gd name="T16" fmla="*/ 1 w 176"/>
                  <a:gd name="T17" fmla="*/ 7 h 23"/>
                  <a:gd name="T18" fmla="*/ 0 w 176"/>
                  <a:gd name="T19" fmla="*/ 11 h 23"/>
                  <a:gd name="T20" fmla="*/ 1 w 176"/>
                  <a:gd name="T21" fmla="*/ 16 h 23"/>
                  <a:gd name="T22" fmla="*/ 4 w 176"/>
                  <a:gd name="T23" fmla="*/ 20 h 23"/>
                  <a:gd name="T24" fmla="*/ 8 w 176"/>
                  <a:gd name="T25" fmla="*/ 22 h 23"/>
                  <a:gd name="T26" fmla="*/ 12 w 176"/>
                  <a:gd name="T27" fmla="*/ 23 h 23"/>
                  <a:gd name="T28" fmla="*/ 164 w 176"/>
                  <a:gd name="T29" fmla="*/ 23 h 23"/>
                  <a:gd name="T30" fmla="*/ 169 w 176"/>
                  <a:gd name="T31" fmla="*/ 22 h 23"/>
                  <a:gd name="T32" fmla="*/ 172 w 176"/>
                  <a:gd name="T33" fmla="*/ 20 h 23"/>
                  <a:gd name="T34" fmla="*/ 175 w 176"/>
                  <a:gd name="T35" fmla="*/ 16 h 23"/>
                  <a:gd name="T36" fmla="*/ 176 w 176"/>
                  <a:gd name="T37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3">
                    <a:moveTo>
                      <a:pt x="176" y="11"/>
                    </a:moveTo>
                    <a:lnTo>
                      <a:pt x="175" y="7"/>
                    </a:lnTo>
                    <a:lnTo>
                      <a:pt x="172" y="3"/>
                    </a:lnTo>
                    <a:lnTo>
                      <a:pt x="169" y="1"/>
                    </a:lnTo>
                    <a:lnTo>
                      <a:pt x="164" y="0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4" y="3"/>
                    </a:lnTo>
                    <a:lnTo>
                      <a:pt x="1" y="7"/>
                    </a:lnTo>
                    <a:lnTo>
                      <a:pt x="0" y="11"/>
                    </a:lnTo>
                    <a:lnTo>
                      <a:pt x="1" y="16"/>
                    </a:lnTo>
                    <a:lnTo>
                      <a:pt x="4" y="20"/>
                    </a:lnTo>
                    <a:lnTo>
                      <a:pt x="8" y="22"/>
                    </a:lnTo>
                    <a:lnTo>
                      <a:pt x="12" y="23"/>
                    </a:lnTo>
                    <a:lnTo>
                      <a:pt x="164" y="23"/>
                    </a:lnTo>
                    <a:lnTo>
                      <a:pt x="169" y="22"/>
                    </a:lnTo>
                    <a:lnTo>
                      <a:pt x="172" y="20"/>
                    </a:lnTo>
                    <a:lnTo>
                      <a:pt x="175" y="16"/>
                    </a:lnTo>
                    <a:lnTo>
                      <a:pt x="17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1158"/>
              <p:cNvSpPr>
                <a:spLocks/>
              </p:cNvSpPr>
              <p:nvPr/>
            </p:nvSpPr>
            <p:spPr bwMode="auto">
              <a:xfrm>
                <a:off x="2085975" y="2708275"/>
                <a:ext cx="44450" cy="9525"/>
              </a:xfrm>
              <a:custGeom>
                <a:avLst/>
                <a:gdLst>
                  <a:gd name="T0" fmla="*/ 12 w 115"/>
                  <a:gd name="T1" fmla="*/ 0 h 24"/>
                  <a:gd name="T2" fmla="*/ 8 w 115"/>
                  <a:gd name="T3" fmla="*/ 1 h 24"/>
                  <a:gd name="T4" fmla="*/ 4 w 115"/>
                  <a:gd name="T5" fmla="*/ 3 h 24"/>
                  <a:gd name="T6" fmla="*/ 1 w 115"/>
                  <a:gd name="T7" fmla="*/ 8 h 24"/>
                  <a:gd name="T8" fmla="*/ 0 w 115"/>
                  <a:gd name="T9" fmla="*/ 12 h 24"/>
                  <a:gd name="T10" fmla="*/ 1 w 115"/>
                  <a:gd name="T11" fmla="*/ 17 h 24"/>
                  <a:gd name="T12" fmla="*/ 4 w 115"/>
                  <a:gd name="T13" fmla="*/ 21 h 24"/>
                  <a:gd name="T14" fmla="*/ 8 w 115"/>
                  <a:gd name="T15" fmla="*/ 23 h 24"/>
                  <a:gd name="T16" fmla="*/ 12 w 115"/>
                  <a:gd name="T17" fmla="*/ 24 h 24"/>
                  <a:gd name="T18" fmla="*/ 104 w 115"/>
                  <a:gd name="T19" fmla="*/ 24 h 24"/>
                  <a:gd name="T20" fmla="*/ 108 w 115"/>
                  <a:gd name="T21" fmla="*/ 23 h 24"/>
                  <a:gd name="T22" fmla="*/ 112 w 115"/>
                  <a:gd name="T23" fmla="*/ 21 h 24"/>
                  <a:gd name="T24" fmla="*/ 114 w 115"/>
                  <a:gd name="T25" fmla="*/ 17 h 24"/>
                  <a:gd name="T26" fmla="*/ 115 w 115"/>
                  <a:gd name="T27" fmla="*/ 12 h 24"/>
                  <a:gd name="T28" fmla="*/ 114 w 115"/>
                  <a:gd name="T29" fmla="*/ 8 h 24"/>
                  <a:gd name="T30" fmla="*/ 112 w 115"/>
                  <a:gd name="T31" fmla="*/ 3 h 24"/>
                  <a:gd name="T32" fmla="*/ 108 w 115"/>
                  <a:gd name="T33" fmla="*/ 1 h 24"/>
                  <a:gd name="T34" fmla="*/ 104 w 115"/>
                  <a:gd name="T35" fmla="*/ 0 h 24"/>
                  <a:gd name="T36" fmla="*/ 12 w 115"/>
                  <a:gd name="T3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5" h="24">
                    <a:moveTo>
                      <a:pt x="12" y="0"/>
                    </a:moveTo>
                    <a:lnTo>
                      <a:pt x="8" y="1"/>
                    </a:lnTo>
                    <a:lnTo>
                      <a:pt x="4" y="3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1" y="17"/>
                    </a:lnTo>
                    <a:lnTo>
                      <a:pt x="4" y="21"/>
                    </a:lnTo>
                    <a:lnTo>
                      <a:pt x="8" y="23"/>
                    </a:lnTo>
                    <a:lnTo>
                      <a:pt x="12" y="24"/>
                    </a:lnTo>
                    <a:lnTo>
                      <a:pt x="104" y="24"/>
                    </a:lnTo>
                    <a:lnTo>
                      <a:pt x="108" y="23"/>
                    </a:lnTo>
                    <a:lnTo>
                      <a:pt x="112" y="21"/>
                    </a:lnTo>
                    <a:lnTo>
                      <a:pt x="114" y="17"/>
                    </a:lnTo>
                    <a:lnTo>
                      <a:pt x="115" y="12"/>
                    </a:lnTo>
                    <a:lnTo>
                      <a:pt x="114" y="8"/>
                    </a:lnTo>
                    <a:lnTo>
                      <a:pt x="112" y="3"/>
                    </a:lnTo>
                    <a:lnTo>
                      <a:pt x="108" y="1"/>
                    </a:lnTo>
                    <a:lnTo>
                      <a:pt x="104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1159"/>
              <p:cNvSpPr>
                <a:spLocks noEditPoints="1"/>
              </p:cNvSpPr>
              <p:nvPr/>
            </p:nvSpPr>
            <p:spPr bwMode="auto">
              <a:xfrm>
                <a:off x="2168525" y="2660650"/>
                <a:ext cx="142875" cy="142875"/>
              </a:xfrm>
              <a:custGeom>
                <a:avLst/>
                <a:gdLst>
                  <a:gd name="T0" fmla="*/ 157 w 361"/>
                  <a:gd name="T1" fmla="*/ 259 h 362"/>
                  <a:gd name="T2" fmla="*/ 84 w 361"/>
                  <a:gd name="T3" fmla="*/ 186 h 362"/>
                  <a:gd name="T4" fmla="*/ 84 w 361"/>
                  <a:gd name="T5" fmla="*/ 176 h 362"/>
                  <a:gd name="T6" fmla="*/ 91 w 361"/>
                  <a:gd name="T7" fmla="*/ 170 h 362"/>
                  <a:gd name="T8" fmla="*/ 101 w 361"/>
                  <a:gd name="T9" fmla="*/ 170 h 362"/>
                  <a:gd name="T10" fmla="*/ 156 w 361"/>
                  <a:gd name="T11" fmla="*/ 224 h 362"/>
                  <a:gd name="T12" fmla="*/ 260 w 361"/>
                  <a:gd name="T13" fmla="*/ 111 h 362"/>
                  <a:gd name="T14" fmla="*/ 266 w 361"/>
                  <a:gd name="T15" fmla="*/ 109 h 362"/>
                  <a:gd name="T16" fmla="*/ 271 w 361"/>
                  <a:gd name="T17" fmla="*/ 111 h 362"/>
                  <a:gd name="T18" fmla="*/ 275 w 361"/>
                  <a:gd name="T19" fmla="*/ 116 h 362"/>
                  <a:gd name="T20" fmla="*/ 276 w 361"/>
                  <a:gd name="T21" fmla="*/ 125 h 362"/>
                  <a:gd name="T22" fmla="*/ 180 w 361"/>
                  <a:gd name="T23" fmla="*/ 0 h 362"/>
                  <a:gd name="T24" fmla="*/ 143 w 361"/>
                  <a:gd name="T25" fmla="*/ 4 h 362"/>
                  <a:gd name="T26" fmla="*/ 110 w 361"/>
                  <a:gd name="T27" fmla="*/ 14 h 362"/>
                  <a:gd name="T28" fmla="*/ 79 w 361"/>
                  <a:gd name="T29" fmla="*/ 32 h 362"/>
                  <a:gd name="T30" fmla="*/ 53 w 361"/>
                  <a:gd name="T31" fmla="*/ 54 h 362"/>
                  <a:gd name="T32" fmla="*/ 30 w 361"/>
                  <a:gd name="T33" fmla="*/ 81 h 362"/>
                  <a:gd name="T34" fmla="*/ 14 w 361"/>
                  <a:gd name="T35" fmla="*/ 111 h 362"/>
                  <a:gd name="T36" fmla="*/ 3 w 361"/>
                  <a:gd name="T37" fmla="*/ 145 h 362"/>
                  <a:gd name="T38" fmla="*/ 0 w 361"/>
                  <a:gd name="T39" fmla="*/ 182 h 362"/>
                  <a:gd name="T40" fmla="*/ 3 w 361"/>
                  <a:gd name="T41" fmla="*/ 217 h 362"/>
                  <a:gd name="T42" fmla="*/ 14 w 361"/>
                  <a:gd name="T43" fmla="*/ 252 h 362"/>
                  <a:gd name="T44" fmla="*/ 30 w 361"/>
                  <a:gd name="T45" fmla="*/ 283 h 362"/>
                  <a:gd name="T46" fmla="*/ 53 w 361"/>
                  <a:gd name="T47" fmla="*/ 309 h 362"/>
                  <a:gd name="T48" fmla="*/ 79 w 361"/>
                  <a:gd name="T49" fmla="*/ 331 h 362"/>
                  <a:gd name="T50" fmla="*/ 110 w 361"/>
                  <a:gd name="T51" fmla="*/ 348 h 362"/>
                  <a:gd name="T52" fmla="*/ 143 w 361"/>
                  <a:gd name="T53" fmla="*/ 358 h 362"/>
                  <a:gd name="T54" fmla="*/ 180 w 361"/>
                  <a:gd name="T55" fmla="*/ 362 h 362"/>
                  <a:gd name="T56" fmla="*/ 217 w 361"/>
                  <a:gd name="T57" fmla="*/ 358 h 362"/>
                  <a:gd name="T58" fmla="*/ 251 w 361"/>
                  <a:gd name="T59" fmla="*/ 348 h 362"/>
                  <a:gd name="T60" fmla="*/ 281 w 361"/>
                  <a:gd name="T61" fmla="*/ 331 h 362"/>
                  <a:gd name="T62" fmla="*/ 308 w 361"/>
                  <a:gd name="T63" fmla="*/ 309 h 362"/>
                  <a:gd name="T64" fmla="*/ 330 w 361"/>
                  <a:gd name="T65" fmla="*/ 283 h 362"/>
                  <a:gd name="T66" fmla="*/ 346 w 361"/>
                  <a:gd name="T67" fmla="*/ 252 h 362"/>
                  <a:gd name="T68" fmla="*/ 357 w 361"/>
                  <a:gd name="T69" fmla="*/ 217 h 362"/>
                  <a:gd name="T70" fmla="*/ 361 w 361"/>
                  <a:gd name="T71" fmla="*/ 182 h 362"/>
                  <a:gd name="T72" fmla="*/ 357 w 361"/>
                  <a:gd name="T73" fmla="*/ 145 h 362"/>
                  <a:gd name="T74" fmla="*/ 346 w 361"/>
                  <a:gd name="T75" fmla="*/ 111 h 362"/>
                  <a:gd name="T76" fmla="*/ 330 w 361"/>
                  <a:gd name="T77" fmla="*/ 81 h 362"/>
                  <a:gd name="T78" fmla="*/ 308 w 361"/>
                  <a:gd name="T79" fmla="*/ 54 h 362"/>
                  <a:gd name="T80" fmla="*/ 281 w 361"/>
                  <a:gd name="T81" fmla="*/ 32 h 362"/>
                  <a:gd name="T82" fmla="*/ 251 w 361"/>
                  <a:gd name="T83" fmla="*/ 14 h 362"/>
                  <a:gd name="T84" fmla="*/ 217 w 361"/>
                  <a:gd name="T85" fmla="*/ 4 h 362"/>
                  <a:gd name="T86" fmla="*/ 180 w 361"/>
                  <a:gd name="T87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1" h="362">
                    <a:moveTo>
                      <a:pt x="273" y="130"/>
                    </a:moveTo>
                    <a:lnTo>
                      <a:pt x="157" y="259"/>
                    </a:lnTo>
                    <a:lnTo>
                      <a:pt x="87" y="190"/>
                    </a:lnTo>
                    <a:lnTo>
                      <a:pt x="84" y="186"/>
                    </a:lnTo>
                    <a:lnTo>
                      <a:pt x="83" y="182"/>
                    </a:lnTo>
                    <a:lnTo>
                      <a:pt x="84" y="176"/>
                    </a:lnTo>
                    <a:lnTo>
                      <a:pt x="87" y="172"/>
                    </a:lnTo>
                    <a:lnTo>
                      <a:pt x="91" y="170"/>
                    </a:lnTo>
                    <a:lnTo>
                      <a:pt x="96" y="169"/>
                    </a:lnTo>
                    <a:lnTo>
                      <a:pt x="101" y="170"/>
                    </a:lnTo>
                    <a:lnTo>
                      <a:pt x="105" y="172"/>
                    </a:lnTo>
                    <a:lnTo>
                      <a:pt x="156" y="224"/>
                    </a:lnTo>
                    <a:lnTo>
                      <a:pt x="256" y="113"/>
                    </a:lnTo>
                    <a:lnTo>
                      <a:pt x="260" y="111"/>
                    </a:lnTo>
                    <a:lnTo>
                      <a:pt x="264" y="109"/>
                    </a:lnTo>
                    <a:lnTo>
                      <a:pt x="266" y="109"/>
                    </a:lnTo>
                    <a:lnTo>
                      <a:pt x="268" y="110"/>
                    </a:lnTo>
                    <a:lnTo>
                      <a:pt x="271" y="111"/>
                    </a:lnTo>
                    <a:lnTo>
                      <a:pt x="272" y="112"/>
                    </a:lnTo>
                    <a:lnTo>
                      <a:pt x="275" y="116"/>
                    </a:lnTo>
                    <a:lnTo>
                      <a:pt x="276" y="121"/>
                    </a:lnTo>
                    <a:lnTo>
                      <a:pt x="276" y="125"/>
                    </a:lnTo>
                    <a:lnTo>
                      <a:pt x="273" y="130"/>
                    </a:lnTo>
                    <a:close/>
                    <a:moveTo>
                      <a:pt x="180" y="0"/>
                    </a:moveTo>
                    <a:lnTo>
                      <a:pt x="162" y="1"/>
                    </a:lnTo>
                    <a:lnTo>
                      <a:pt x="143" y="4"/>
                    </a:lnTo>
                    <a:lnTo>
                      <a:pt x="126" y="8"/>
                    </a:lnTo>
                    <a:lnTo>
                      <a:pt x="110" y="14"/>
                    </a:lnTo>
                    <a:lnTo>
                      <a:pt x="94" y="23"/>
                    </a:lnTo>
                    <a:lnTo>
                      <a:pt x="79" y="32"/>
                    </a:lnTo>
                    <a:lnTo>
                      <a:pt x="65" y="42"/>
                    </a:lnTo>
                    <a:lnTo>
                      <a:pt x="53" y="54"/>
                    </a:lnTo>
                    <a:lnTo>
                      <a:pt x="40" y="66"/>
                    </a:lnTo>
                    <a:lnTo>
                      <a:pt x="30" y="81"/>
                    </a:lnTo>
                    <a:lnTo>
                      <a:pt x="21" y="96"/>
                    </a:lnTo>
                    <a:lnTo>
                      <a:pt x="14" y="111"/>
                    </a:lnTo>
                    <a:lnTo>
                      <a:pt x="8" y="128"/>
                    </a:lnTo>
                    <a:lnTo>
                      <a:pt x="3" y="145"/>
                    </a:lnTo>
                    <a:lnTo>
                      <a:pt x="1" y="163"/>
                    </a:lnTo>
                    <a:lnTo>
                      <a:pt x="0" y="182"/>
                    </a:lnTo>
                    <a:lnTo>
                      <a:pt x="1" y="200"/>
                    </a:lnTo>
                    <a:lnTo>
                      <a:pt x="3" y="217"/>
                    </a:lnTo>
                    <a:lnTo>
                      <a:pt x="8" y="235"/>
                    </a:lnTo>
                    <a:lnTo>
                      <a:pt x="14" y="252"/>
                    </a:lnTo>
                    <a:lnTo>
                      <a:pt x="21" y="267"/>
                    </a:lnTo>
                    <a:lnTo>
                      <a:pt x="30" y="283"/>
                    </a:lnTo>
                    <a:lnTo>
                      <a:pt x="40" y="296"/>
                    </a:lnTo>
                    <a:lnTo>
                      <a:pt x="53" y="309"/>
                    </a:lnTo>
                    <a:lnTo>
                      <a:pt x="65" y="320"/>
                    </a:lnTo>
                    <a:lnTo>
                      <a:pt x="79" y="331"/>
                    </a:lnTo>
                    <a:lnTo>
                      <a:pt x="94" y="340"/>
                    </a:lnTo>
                    <a:lnTo>
                      <a:pt x="110" y="348"/>
                    </a:lnTo>
                    <a:lnTo>
                      <a:pt x="126" y="354"/>
                    </a:lnTo>
                    <a:lnTo>
                      <a:pt x="143" y="358"/>
                    </a:lnTo>
                    <a:lnTo>
                      <a:pt x="162" y="361"/>
                    </a:lnTo>
                    <a:lnTo>
                      <a:pt x="180" y="362"/>
                    </a:lnTo>
                    <a:lnTo>
                      <a:pt x="199" y="361"/>
                    </a:lnTo>
                    <a:lnTo>
                      <a:pt x="217" y="358"/>
                    </a:lnTo>
                    <a:lnTo>
                      <a:pt x="234" y="354"/>
                    </a:lnTo>
                    <a:lnTo>
                      <a:pt x="251" y="348"/>
                    </a:lnTo>
                    <a:lnTo>
                      <a:pt x="266" y="340"/>
                    </a:lnTo>
                    <a:lnTo>
                      <a:pt x="281" y="331"/>
                    </a:lnTo>
                    <a:lnTo>
                      <a:pt x="295" y="320"/>
                    </a:lnTo>
                    <a:lnTo>
                      <a:pt x="308" y="309"/>
                    </a:lnTo>
                    <a:lnTo>
                      <a:pt x="320" y="296"/>
                    </a:lnTo>
                    <a:lnTo>
                      <a:pt x="330" y="283"/>
                    </a:lnTo>
                    <a:lnTo>
                      <a:pt x="339" y="267"/>
                    </a:lnTo>
                    <a:lnTo>
                      <a:pt x="346" y="252"/>
                    </a:lnTo>
                    <a:lnTo>
                      <a:pt x="352" y="235"/>
                    </a:lnTo>
                    <a:lnTo>
                      <a:pt x="357" y="217"/>
                    </a:lnTo>
                    <a:lnTo>
                      <a:pt x="360" y="200"/>
                    </a:lnTo>
                    <a:lnTo>
                      <a:pt x="361" y="182"/>
                    </a:lnTo>
                    <a:lnTo>
                      <a:pt x="360" y="163"/>
                    </a:lnTo>
                    <a:lnTo>
                      <a:pt x="357" y="145"/>
                    </a:lnTo>
                    <a:lnTo>
                      <a:pt x="352" y="128"/>
                    </a:lnTo>
                    <a:lnTo>
                      <a:pt x="346" y="111"/>
                    </a:lnTo>
                    <a:lnTo>
                      <a:pt x="339" y="96"/>
                    </a:lnTo>
                    <a:lnTo>
                      <a:pt x="330" y="81"/>
                    </a:lnTo>
                    <a:lnTo>
                      <a:pt x="320" y="66"/>
                    </a:lnTo>
                    <a:lnTo>
                      <a:pt x="308" y="54"/>
                    </a:lnTo>
                    <a:lnTo>
                      <a:pt x="295" y="42"/>
                    </a:lnTo>
                    <a:lnTo>
                      <a:pt x="281" y="32"/>
                    </a:lnTo>
                    <a:lnTo>
                      <a:pt x="266" y="23"/>
                    </a:lnTo>
                    <a:lnTo>
                      <a:pt x="251" y="14"/>
                    </a:lnTo>
                    <a:lnTo>
                      <a:pt x="234" y="8"/>
                    </a:lnTo>
                    <a:lnTo>
                      <a:pt x="217" y="4"/>
                    </a:lnTo>
                    <a:lnTo>
                      <a:pt x="199" y="1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1160"/>
              <p:cNvSpPr>
                <a:spLocks/>
              </p:cNvSpPr>
              <p:nvPr/>
            </p:nvSpPr>
            <p:spPr bwMode="auto">
              <a:xfrm>
                <a:off x="2073275" y="2516188"/>
                <a:ext cx="104775" cy="82550"/>
              </a:xfrm>
              <a:custGeom>
                <a:avLst/>
                <a:gdLst>
                  <a:gd name="T0" fmla="*/ 253 w 264"/>
                  <a:gd name="T1" fmla="*/ 205 h 205"/>
                  <a:gd name="T2" fmla="*/ 261 w 264"/>
                  <a:gd name="T3" fmla="*/ 202 h 205"/>
                  <a:gd name="T4" fmla="*/ 264 w 264"/>
                  <a:gd name="T5" fmla="*/ 193 h 205"/>
                  <a:gd name="T6" fmla="*/ 263 w 264"/>
                  <a:gd name="T7" fmla="*/ 56 h 205"/>
                  <a:gd name="T8" fmla="*/ 257 w 264"/>
                  <a:gd name="T9" fmla="*/ 49 h 205"/>
                  <a:gd name="T10" fmla="*/ 215 w 264"/>
                  <a:gd name="T11" fmla="*/ 48 h 205"/>
                  <a:gd name="T12" fmla="*/ 204 w 264"/>
                  <a:gd name="T13" fmla="*/ 43 h 205"/>
                  <a:gd name="T14" fmla="*/ 200 w 264"/>
                  <a:gd name="T15" fmla="*/ 32 h 205"/>
                  <a:gd name="T16" fmla="*/ 191 w 264"/>
                  <a:gd name="T17" fmla="*/ 19 h 205"/>
                  <a:gd name="T18" fmla="*/ 176 w 264"/>
                  <a:gd name="T19" fmla="*/ 9 h 205"/>
                  <a:gd name="T20" fmla="*/ 167 w 264"/>
                  <a:gd name="T21" fmla="*/ 5 h 205"/>
                  <a:gd name="T22" fmla="*/ 164 w 264"/>
                  <a:gd name="T23" fmla="*/ 4 h 205"/>
                  <a:gd name="T24" fmla="*/ 160 w 264"/>
                  <a:gd name="T25" fmla="*/ 4 h 205"/>
                  <a:gd name="T26" fmla="*/ 157 w 264"/>
                  <a:gd name="T27" fmla="*/ 3 h 205"/>
                  <a:gd name="T28" fmla="*/ 153 w 264"/>
                  <a:gd name="T29" fmla="*/ 2 h 205"/>
                  <a:gd name="T30" fmla="*/ 149 w 264"/>
                  <a:gd name="T31" fmla="*/ 1 h 205"/>
                  <a:gd name="T32" fmla="*/ 145 w 264"/>
                  <a:gd name="T33" fmla="*/ 1 h 205"/>
                  <a:gd name="T34" fmla="*/ 139 w 264"/>
                  <a:gd name="T35" fmla="*/ 0 h 205"/>
                  <a:gd name="T36" fmla="*/ 130 w 264"/>
                  <a:gd name="T37" fmla="*/ 0 h 205"/>
                  <a:gd name="T38" fmla="*/ 123 w 264"/>
                  <a:gd name="T39" fmla="*/ 1 h 205"/>
                  <a:gd name="T40" fmla="*/ 119 w 264"/>
                  <a:gd name="T41" fmla="*/ 1 h 205"/>
                  <a:gd name="T42" fmla="*/ 115 w 264"/>
                  <a:gd name="T43" fmla="*/ 2 h 205"/>
                  <a:gd name="T44" fmla="*/ 111 w 264"/>
                  <a:gd name="T45" fmla="*/ 3 h 205"/>
                  <a:gd name="T46" fmla="*/ 108 w 264"/>
                  <a:gd name="T47" fmla="*/ 4 h 205"/>
                  <a:gd name="T48" fmla="*/ 104 w 264"/>
                  <a:gd name="T49" fmla="*/ 4 h 205"/>
                  <a:gd name="T50" fmla="*/ 101 w 264"/>
                  <a:gd name="T51" fmla="*/ 5 h 205"/>
                  <a:gd name="T52" fmla="*/ 92 w 264"/>
                  <a:gd name="T53" fmla="*/ 9 h 205"/>
                  <a:gd name="T54" fmla="*/ 78 w 264"/>
                  <a:gd name="T55" fmla="*/ 19 h 205"/>
                  <a:gd name="T56" fmla="*/ 68 w 264"/>
                  <a:gd name="T57" fmla="*/ 32 h 205"/>
                  <a:gd name="T58" fmla="*/ 64 w 264"/>
                  <a:gd name="T59" fmla="*/ 43 h 205"/>
                  <a:gd name="T60" fmla="*/ 53 w 264"/>
                  <a:gd name="T61" fmla="*/ 48 h 205"/>
                  <a:gd name="T62" fmla="*/ 7 w 264"/>
                  <a:gd name="T63" fmla="*/ 49 h 205"/>
                  <a:gd name="T64" fmla="*/ 0 w 264"/>
                  <a:gd name="T65" fmla="*/ 56 h 205"/>
                  <a:gd name="T66" fmla="*/ 0 w 264"/>
                  <a:gd name="T67" fmla="*/ 193 h 205"/>
                  <a:gd name="T68" fmla="*/ 3 w 264"/>
                  <a:gd name="T69" fmla="*/ 202 h 205"/>
                  <a:gd name="T70" fmla="*/ 11 w 264"/>
                  <a:gd name="T71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4" h="205">
                    <a:moveTo>
                      <a:pt x="11" y="205"/>
                    </a:moveTo>
                    <a:lnTo>
                      <a:pt x="253" y="205"/>
                    </a:lnTo>
                    <a:lnTo>
                      <a:pt x="257" y="204"/>
                    </a:lnTo>
                    <a:lnTo>
                      <a:pt x="261" y="202"/>
                    </a:lnTo>
                    <a:lnTo>
                      <a:pt x="263" y="198"/>
                    </a:lnTo>
                    <a:lnTo>
                      <a:pt x="264" y="193"/>
                    </a:lnTo>
                    <a:lnTo>
                      <a:pt x="264" y="60"/>
                    </a:lnTo>
                    <a:lnTo>
                      <a:pt x="263" y="56"/>
                    </a:lnTo>
                    <a:lnTo>
                      <a:pt x="261" y="52"/>
                    </a:lnTo>
                    <a:lnTo>
                      <a:pt x="257" y="49"/>
                    </a:lnTo>
                    <a:lnTo>
                      <a:pt x="253" y="48"/>
                    </a:lnTo>
                    <a:lnTo>
                      <a:pt x="215" y="48"/>
                    </a:lnTo>
                    <a:lnTo>
                      <a:pt x="206" y="48"/>
                    </a:lnTo>
                    <a:lnTo>
                      <a:pt x="204" y="43"/>
                    </a:lnTo>
                    <a:lnTo>
                      <a:pt x="202" y="38"/>
                    </a:lnTo>
                    <a:lnTo>
                      <a:pt x="200" y="32"/>
                    </a:lnTo>
                    <a:lnTo>
                      <a:pt x="196" y="26"/>
                    </a:lnTo>
                    <a:lnTo>
                      <a:pt x="191" y="19"/>
                    </a:lnTo>
                    <a:lnTo>
                      <a:pt x="185" y="14"/>
                    </a:lnTo>
                    <a:lnTo>
                      <a:pt x="176" y="9"/>
                    </a:lnTo>
                    <a:lnTo>
                      <a:pt x="167" y="5"/>
                    </a:lnTo>
                    <a:lnTo>
                      <a:pt x="167" y="5"/>
                    </a:lnTo>
                    <a:lnTo>
                      <a:pt x="167" y="5"/>
                    </a:lnTo>
                    <a:lnTo>
                      <a:pt x="164" y="4"/>
                    </a:lnTo>
                    <a:lnTo>
                      <a:pt x="161" y="4"/>
                    </a:lnTo>
                    <a:lnTo>
                      <a:pt x="160" y="4"/>
                    </a:lnTo>
                    <a:lnTo>
                      <a:pt x="159" y="4"/>
                    </a:lnTo>
                    <a:lnTo>
                      <a:pt x="157" y="3"/>
                    </a:lnTo>
                    <a:lnTo>
                      <a:pt x="154" y="2"/>
                    </a:lnTo>
                    <a:lnTo>
                      <a:pt x="153" y="2"/>
                    </a:lnTo>
                    <a:lnTo>
                      <a:pt x="152" y="1"/>
                    </a:lnTo>
                    <a:lnTo>
                      <a:pt x="149" y="1"/>
                    </a:lnTo>
                    <a:lnTo>
                      <a:pt x="146" y="1"/>
                    </a:lnTo>
                    <a:lnTo>
                      <a:pt x="145" y="1"/>
                    </a:lnTo>
                    <a:lnTo>
                      <a:pt x="143" y="1"/>
                    </a:lnTo>
                    <a:lnTo>
                      <a:pt x="139" y="0"/>
                    </a:lnTo>
                    <a:lnTo>
                      <a:pt x="135" y="0"/>
                    </a:lnTo>
                    <a:lnTo>
                      <a:pt x="130" y="0"/>
                    </a:lnTo>
                    <a:lnTo>
                      <a:pt x="125" y="1"/>
                    </a:lnTo>
                    <a:lnTo>
                      <a:pt x="123" y="1"/>
                    </a:lnTo>
                    <a:lnTo>
                      <a:pt x="122" y="1"/>
                    </a:lnTo>
                    <a:lnTo>
                      <a:pt x="119" y="1"/>
                    </a:lnTo>
                    <a:lnTo>
                      <a:pt x="116" y="1"/>
                    </a:lnTo>
                    <a:lnTo>
                      <a:pt x="115" y="2"/>
                    </a:lnTo>
                    <a:lnTo>
                      <a:pt x="114" y="2"/>
                    </a:lnTo>
                    <a:lnTo>
                      <a:pt x="111" y="3"/>
                    </a:lnTo>
                    <a:lnTo>
                      <a:pt x="109" y="4"/>
                    </a:lnTo>
                    <a:lnTo>
                      <a:pt x="108" y="4"/>
                    </a:lnTo>
                    <a:lnTo>
                      <a:pt x="107" y="4"/>
                    </a:lnTo>
                    <a:lnTo>
                      <a:pt x="104" y="4"/>
                    </a:lnTo>
                    <a:lnTo>
                      <a:pt x="101" y="5"/>
                    </a:lnTo>
                    <a:lnTo>
                      <a:pt x="101" y="5"/>
                    </a:lnTo>
                    <a:lnTo>
                      <a:pt x="101" y="5"/>
                    </a:lnTo>
                    <a:lnTo>
                      <a:pt x="92" y="9"/>
                    </a:lnTo>
                    <a:lnTo>
                      <a:pt x="84" y="14"/>
                    </a:lnTo>
                    <a:lnTo>
                      <a:pt x="78" y="19"/>
                    </a:lnTo>
                    <a:lnTo>
                      <a:pt x="72" y="26"/>
                    </a:lnTo>
                    <a:lnTo>
                      <a:pt x="68" y="32"/>
                    </a:lnTo>
                    <a:lnTo>
                      <a:pt x="66" y="38"/>
                    </a:lnTo>
                    <a:lnTo>
                      <a:pt x="64" y="43"/>
                    </a:lnTo>
                    <a:lnTo>
                      <a:pt x="62" y="48"/>
                    </a:lnTo>
                    <a:lnTo>
                      <a:pt x="53" y="48"/>
                    </a:lnTo>
                    <a:lnTo>
                      <a:pt x="11" y="48"/>
                    </a:lnTo>
                    <a:lnTo>
                      <a:pt x="7" y="49"/>
                    </a:lnTo>
                    <a:lnTo>
                      <a:pt x="3" y="52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0" y="193"/>
                    </a:lnTo>
                    <a:lnTo>
                      <a:pt x="0" y="198"/>
                    </a:lnTo>
                    <a:lnTo>
                      <a:pt x="3" y="202"/>
                    </a:lnTo>
                    <a:lnTo>
                      <a:pt x="7" y="204"/>
                    </a:lnTo>
                    <a:lnTo>
                      <a:pt x="11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4" name="Right Arrow 53"/>
          <p:cNvSpPr/>
          <p:nvPr/>
        </p:nvSpPr>
        <p:spPr>
          <a:xfrm>
            <a:off x="7709756" y="4039092"/>
            <a:ext cx="837171" cy="674935"/>
          </a:xfrm>
          <a:prstGeom prst="rightArrow">
            <a:avLst>
              <a:gd name="adj1" fmla="val 50000"/>
              <a:gd name="adj2" fmla="val 48575"/>
            </a:avLst>
          </a:prstGeom>
          <a:solidFill>
            <a:srgbClr val="7C7C7C"/>
          </a:solidFill>
          <a:ln>
            <a:solidFill>
              <a:srgbClr val="7C7C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>
            <a:off x="3475154" y="4039092"/>
            <a:ext cx="837171" cy="674935"/>
          </a:xfrm>
          <a:prstGeom prst="rightArrow">
            <a:avLst>
              <a:gd name="adj1" fmla="val 50000"/>
              <a:gd name="adj2" fmla="val 48575"/>
            </a:avLst>
          </a:prstGeom>
          <a:solidFill>
            <a:srgbClr val="7C7C7C"/>
          </a:solidFill>
          <a:ln>
            <a:solidFill>
              <a:srgbClr val="7C7C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2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8" y="419016"/>
            <a:ext cx="5268722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Literature Review</a:t>
            </a:r>
            <a:endParaRPr lang="en-US" sz="4000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/>
          <p:cNvSpPr/>
          <p:nvPr/>
        </p:nvSpPr>
        <p:spPr>
          <a:xfrm>
            <a:off x="11107635" y="108343"/>
            <a:ext cx="1069848" cy="1078992"/>
          </a:xfrm>
          <a:prstGeom prst="rect">
            <a:avLst/>
          </a:prstGeom>
          <a:solidFill>
            <a:srgbClr val="A6CEE3"/>
          </a:solidFill>
          <a:ln>
            <a:solidFill>
              <a:srgbClr val="A6CE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3886"/>
          <p:cNvSpPr>
            <a:spLocks noChangeAspect="1" noEditPoints="1"/>
          </p:cNvSpPr>
          <p:nvPr/>
        </p:nvSpPr>
        <p:spPr bwMode="auto">
          <a:xfrm>
            <a:off x="11541072" y="506072"/>
            <a:ext cx="275845" cy="274320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2084" y="1594919"/>
            <a:ext cx="10877916" cy="32624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 lang="en-US" sz="2000" dirty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</p:txBody>
      </p:sp>
      <p:sp>
        <p:nvSpPr>
          <p:cNvPr id="43" name="TextBox 42"/>
          <p:cNvSpPr txBox="1"/>
          <p:nvPr/>
        </p:nvSpPr>
        <p:spPr>
          <a:xfrm>
            <a:off x="552083" y="1594919"/>
            <a:ext cx="11625399" cy="59708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2800" dirty="0" smtClean="0">
                <a:latin typeface="+mj-lt"/>
              </a:rPr>
              <a:t>Reports mentioning performance criteria: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>
              <a:latin typeface="+mj-lt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latin typeface="+mj-lt"/>
              </a:rPr>
              <a:t>1991 World Bank Report on government revenue earmarking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 smtClean="0">
              <a:latin typeface="+mj-lt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latin typeface="+mj-lt"/>
              </a:rPr>
              <a:t>1997 UK Department of Health Internal Report 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>
              <a:latin typeface="+mj-lt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latin typeface="+mj-lt"/>
              </a:rPr>
              <a:t>2005 GAO Report on </a:t>
            </a:r>
            <a:r>
              <a:rPr lang="en-US" sz="2800" dirty="0">
                <a:latin typeface="+mj-lt"/>
              </a:rPr>
              <a:t>t</a:t>
            </a:r>
            <a:r>
              <a:rPr lang="en-US" sz="2800" dirty="0" smtClean="0">
                <a:latin typeface="+mj-lt"/>
              </a:rPr>
              <a:t>ax systems</a:t>
            </a:r>
          </a:p>
          <a:p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3131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6" y="419015"/>
            <a:ext cx="8657809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rgbClr val="7C7C7C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Revenue-Producing-Ability </a:t>
            </a:r>
            <a:r>
              <a:rPr lang="en-US" sz="4000" b="1" dirty="0" smtClean="0">
                <a:solidFill>
                  <a:srgbClr val="7C7C7C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Criteria</a:t>
            </a:r>
            <a:endParaRPr lang="en-US" sz="4000" b="1" dirty="0">
              <a:solidFill>
                <a:srgbClr val="7C7C7C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/>
          <p:cNvSpPr/>
          <p:nvPr/>
        </p:nvSpPr>
        <p:spPr>
          <a:xfrm rot="16200000">
            <a:off x="2890539" y="-199958"/>
            <a:ext cx="794827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Revenue Adequacy 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8019164" y="-199958"/>
            <a:ext cx="794827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Revenue Stability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1122152" y="106987"/>
            <a:ext cx="1069848" cy="1078992"/>
          </a:xfrm>
          <a:prstGeom prst="rect">
            <a:avLst/>
          </a:prstGeom>
          <a:solidFill>
            <a:srgbClr val="4DB989"/>
          </a:solidFill>
          <a:ln>
            <a:solidFill>
              <a:srgbClr val="4DB9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>
            <a:grpSpLocks noChangeAspect="1"/>
          </p:cNvGrpSpPr>
          <p:nvPr/>
        </p:nvGrpSpPr>
        <p:grpSpPr>
          <a:xfrm>
            <a:off x="11555755" y="449944"/>
            <a:ext cx="237945" cy="274320"/>
            <a:chOff x="896938" y="1943100"/>
            <a:chExt cx="249237" cy="287338"/>
          </a:xfrm>
          <a:solidFill>
            <a:schemeClr val="bg1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43" name="Freeform 1088"/>
            <p:cNvSpPr>
              <a:spLocks noEditPoints="1"/>
            </p:cNvSpPr>
            <p:nvPr/>
          </p:nvSpPr>
          <p:spPr bwMode="auto">
            <a:xfrm>
              <a:off x="965200" y="1943100"/>
              <a:ext cx="180975" cy="249238"/>
            </a:xfrm>
            <a:custGeom>
              <a:avLst/>
              <a:gdLst>
                <a:gd name="T0" fmla="*/ 301 w 457"/>
                <a:gd name="T1" fmla="*/ 156 h 626"/>
                <a:gd name="T2" fmla="*/ 301 w 457"/>
                <a:gd name="T3" fmla="*/ 12 h 626"/>
                <a:gd name="T4" fmla="*/ 446 w 457"/>
                <a:gd name="T5" fmla="*/ 156 h 626"/>
                <a:gd name="T6" fmla="*/ 301 w 457"/>
                <a:gd name="T7" fmla="*/ 156 h 626"/>
                <a:gd name="T8" fmla="*/ 454 w 457"/>
                <a:gd name="T9" fmla="*/ 148 h 626"/>
                <a:gd name="T10" fmla="*/ 309 w 457"/>
                <a:gd name="T11" fmla="*/ 3 h 626"/>
                <a:gd name="T12" fmla="*/ 305 w 457"/>
                <a:gd name="T13" fmla="*/ 1 h 626"/>
                <a:gd name="T14" fmla="*/ 301 w 457"/>
                <a:gd name="T15" fmla="*/ 0 h 626"/>
                <a:gd name="T16" fmla="*/ 12 w 457"/>
                <a:gd name="T17" fmla="*/ 0 h 626"/>
                <a:gd name="T18" fmla="*/ 7 w 457"/>
                <a:gd name="T19" fmla="*/ 1 h 626"/>
                <a:gd name="T20" fmla="*/ 3 w 457"/>
                <a:gd name="T21" fmla="*/ 4 h 626"/>
                <a:gd name="T22" fmla="*/ 1 w 457"/>
                <a:gd name="T23" fmla="*/ 7 h 626"/>
                <a:gd name="T24" fmla="*/ 0 w 457"/>
                <a:gd name="T25" fmla="*/ 12 h 626"/>
                <a:gd name="T26" fmla="*/ 0 w 457"/>
                <a:gd name="T27" fmla="*/ 72 h 626"/>
                <a:gd name="T28" fmla="*/ 118 w 457"/>
                <a:gd name="T29" fmla="*/ 72 h 626"/>
                <a:gd name="T30" fmla="*/ 122 w 457"/>
                <a:gd name="T31" fmla="*/ 74 h 626"/>
                <a:gd name="T32" fmla="*/ 127 w 457"/>
                <a:gd name="T33" fmla="*/ 76 h 626"/>
                <a:gd name="T34" fmla="*/ 286 w 457"/>
                <a:gd name="T35" fmla="*/ 235 h 626"/>
                <a:gd name="T36" fmla="*/ 288 w 457"/>
                <a:gd name="T37" fmla="*/ 239 h 626"/>
                <a:gd name="T38" fmla="*/ 289 w 457"/>
                <a:gd name="T39" fmla="*/ 244 h 626"/>
                <a:gd name="T40" fmla="*/ 289 w 457"/>
                <a:gd name="T41" fmla="*/ 626 h 626"/>
                <a:gd name="T42" fmla="*/ 446 w 457"/>
                <a:gd name="T43" fmla="*/ 626 h 626"/>
                <a:gd name="T44" fmla="*/ 450 w 457"/>
                <a:gd name="T45" fmla="*/ 625 h 626"/>
                <a:gd name="T46" fmla="*/ 454 w 457"/>
                <a:gd name="T47" fmla="*/ 623 h 626"/>
                <a:gd name="T48" fmla="*/ 457 w 457"/>
                <a:gd name="T49" fmla="*/ 619 h 626"/>
                <a:gd name="T50" fmla="*/ 457 w 457"/>
                <a:gd name="T51" fmla="*/ 614 h 626"/>
                <a:gd name="T52" fmla="*/ 457 w 457"/>
                <a:gd name="T53" fmla="*/ 156 h 626"/>
                <a:gd name="T54" fmla="*/ 457 w 457"/>
                <a:gd name="T55" fmla="*/ 152 h 626"/>
                <a:gd name="T56" fmla="*/ 454 w 457"/>
                <a:gd name="T57" fmla="*/ 148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57" h="626">
                  <a:moveTo>
                    <a:pt x="301" y="156"/>
                  </a:moveTo>
                  <a:lnTo>
                    <a:pt x="301" y="12"/>
                  </a:lnTo>
                  <a:lnTo>
                    <a:pt x="446" y="156"/>
                  </a:lnTo>
                  <a:lnTo>
                    <a:pt x="301" y="156"/>
                  </a:lnTo>
                  <a:close/>
                  <a:moveTo>
                    <a:pt x="454" y="148"/>
                  </a:moveTo>
                  <a:lnTo>
                    <a:pt x="309" y="3"/>
                  </a:lnTo>
                  <a:lnTo>
                    <a:pt x="305" y="1"/>
                  </a:lnTo>
                  <a:lnTo>
                    <a:pt x="301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72"/>
                  </a:lnTo>
                  <a:lnTo>
                    <a:pt x="118" y="72"/>
                  </a:lnTo>
                  <a:lnTo>
                    <a:pt x="122" y="74"/>
                  </a:lnTo>
                  <a:lnTo>
                    <a:pt x="127" y="76"/>
                  </a:lnTo>
                  <a:lnTo>
                    <a:pt x="286" y="235"/>
                  </a:lnTo>
                  <a:lnTo>
                    <a:pt x="288" y="239"/>
                  </a:lnTo>
                  <a:lnTo>
                    <a:pt x="289" y="244"/>
                  </a:lnTo>
                  <a:lnTo>
                    <a:pt x="289" y="626"/>
                  </a:lnTo>
                  <a:lnTo>
                    <a:pt x="446" y="626"/>
                  </a:lnTo>
                  <a:lnTo>
                    <a:pt x="450" y="625"/>
                  </a:lnTo>
                  <a:lnTo>
                    <a:pt x="454" y="623"/>
                  </a:lnTo>
                  <a:lnTo>
                    <a:pt x="457" y="619"/>
                  </a:lnTo>
                  <a:lnTo>
                    <a:pt x="457" y="614"/>
                  </a:lnTo>
                  <a:lnTo>
                    <a:pt x="457" y="156"/>
                  </a:lnTo>
                  <a:lnTo>
                    <a:pt x="457" y="152"/>
                  </a:lnTo>
                  <a:lnTo>
                    <a:pt x="454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1089"/>
            <p:cNvSpPr>
              <a:spLocks noEditPoints="1"/>
            </p:cNvSpPr>
            <p:nvPr/>
          </p:nvSpPr>
          <p:spPr bwMode="auto">
            <a:xfrm>
              <a:off x="896938" y="1981200"/>
              <a:ext cx="173038" cy="249238"/>
            </a:xfrm>
            <a:custGeom>
              <a:avLst/>
              <a:gdLst>
                <a:gd name="T0" fmla="*/ 277 w 434"/>
                <a:gd name="T1" fmla="*/ 157 h 627"/>
                <a:gd name="T2" fmla="*/ 277 w 434"/>
                <a:gd name="T3" fmla="*/ 12 h 627"/>
                <a:gd name="T4" fmla="*/ 422 w 434"/>
                <a:gd name="T5" fmla="*/ 157 h 627"/>
                <a:gd name="T6" fmla="*/ 277 w 434"/>
                <a:gd name="T7" fmla="*/ 157 h 627"/>
                <a:gd name="T8" fmla="*/ 277 w 434"/>
                <a:gd name="T9" fmla="*/ 0 h 627"/>
                <a:gd name="T10" fmla="*/ 12 w 434"/>
                <a:gd name="T11" fmla="*/ 0 h 627"/>
                <a:gd name="T12" fmla="*/ 8 w 434"/>
                <a:gd name="T13" fmla="*/ 1 h 627"/>
                <a:gd name="T14" fmla="*/ 4 w 434"/>
                <a:gd name="T15" fmla="*/ 4 h 627"/>
                <a:gd name="T16" fmla="*/ 1 w 434"/>
                <a:gd name="T17" fmla="*/ 8 h 627"/>
                <a:gd name="T18" fmla="*/ 0 w 434"/>
                <a:gd name="T19" fmla="*/ 12 h 627"/>
                <a:gd name="T20" fmla="*/ 0 w 434"/>
                <a:gd name="T21" fmla="*/ 615 h 627"/>
                <a:gd name="T22" fmla="*/ 1 w 434"/>
                <a:gd name="T23" fmla="*/ 620 h 627"/>
                <a:gd name="T24" fmla="*/ 4 w 434"/>
                <a:gd name="T25" fmla="*/ 623 h 627"/>
                <a:gd name="T26" fmla="*/ 8 w 434"/>
                <a:gd name="T27" fmla="*/ 626 h 627"/>
                <a:gd name="T28" fmla="*/ 12 w 434"/>
                <a:gd name="T29" fmla="*/ 627 h 627"/>
                <a:gd name="T30" fmla="*/ 422 w 434"/>
                <a:gd name="T31" fmla="*/ 627 h 627"/>
                <a:gd name="T32" fmla="*/ 426 w 434"/>
                <a:gd name="T33" fmla="*/ 626 h 627"/>
                <a:gd name="T34" fmla="*/ 430 w 434"/>
                <a:gd name="T35" fmla="*/ 623 h 627"/>
                <a:gd name="T36" fmla="*/ 433 w 434"/>
                <a:gd name="T37" fmla="*/ 620 h 627"/>
                <a:gd name="T38" fmla="*/ 434 w 434"/>
                <a:gd name="T39" fmla="*/ 615 h 627"/>
                <a:gd name="T40" fmla="*/ 434 w 434"/>
                <a:gd name="T41" fmla="*/ 157 h 627"/>
                <a:gd name="T42" fmla="*/ 434 w 434"/>
                <a:gd name="T43" fmla="*/ 152 h 627"/>
                <a:gd name="T44" fmla="*/ 282 w 434"/>
                <a:gd name="T45" fmla="*/ 0 h 627"/>
                <a:gd name="T46" fmla="*/ 277 w 434"/>
                <a:gd name="T47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4" h="627">
                  <a:moveTo>
                    <a:pt x="277" y="157"/>
                  </a:moveTo>
                  <a:lnTo>
                    <a:pt x="277" y="12"/>
                  </a:lnTo>
                  <a:lnTo>
                    <a:pt x="422" y="157"/>
                  </a:lnTo>
                  <a:lnTo>
                    <a:pt x="277" y="157"/>
                  </a:lnTo>
                  <a:close/>
                  <a:moveTo>
                    <a:pt x="277" y="0"/>
                  </a:moveTo>
                  <a:lnTo>
                    <a:pt x="12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615"/>
                  </a:lnTo>
                  <a:lnTo>
                    <a:pt x="1" y="620"/>
                  </a:lnTo>
                  <a:lnTo>
                    <a:pt x="4" y="623"/>
                  </a:lnTo>
                  <a:lnTo>
                    <a:pt x="8" y="626"/>
                  </a:lnTo>
                  <a:lnTo>
                    <a:pt x="12" y="627"/>
                  </a:lnTo>
                  <a:lnTo>
                    <a:pt x="422" y="627"/>
                  </a:lnTo>
                  <a:lnTo>
                    <a:pt x="426" y="626"/>
                  </a:lnTo>
                  <a:lnTo>
                    <a:pt x="430" y="623"/>
                  </a:lnTo>
                  <a:lnTo>
                    <a:pt x="433" y="620"/>
                  </a:lnTo>
                  <a:lnTo>
                    <a:pt x="434" y="615"/>
                  </a:lnTo>
                  <a:lnTo>
                    <a:pt x="434" y="157"/>
                  </a:lnTo>
                  <a:lnTo>
                    <a:pt x="434" y="152"/>
                  </a:lnTo>
                  <a:lnTo>
                    <a:pt x="282" y="0"/>
                  </a:ln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5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7" y="419015"/>
            <a:ext cx="6521789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Sociopolitical Criteria</a:t>
            </a:r>
            <a:endParaRPr lang="en-US" sz="4000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/>
          <p:cNvSpPr/>
          <p:nvPr/>
        </p:nvSpPr>
        <p:spPr>
          <a:xfrm rot="16200000">
            <a:off x="3166311" y="-243502"/>
            <a:ext cx="794827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Equity 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8294936" y="-243502"/>
            <a:ext cx="794827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Transparency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 rot="16200000">
            <a:off x="3166310" y="1123011"/>
            <a:ext cx="794827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+mj-lt"/>
              </a:rPr>
              <a:t> Maximizing Health Behavior</a:t>
            </a:r>
          </a:p>
        </p:txBody>
      </p:sp>
      <p:sp>
        <p:nvSpPr>
          <p:cNvPr id="19" name="Rectangle 18"/>
          <p:cNvSpPr/>
          <p:nvPr/>
        </p:nvSpPr>
        <p:spPr>
          <a:xfrm rot="16200000">
            <a:off x="8294936" y="1123011"/>
            <a:ext cx="794827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Controlling Illicit Trade (Tax Evasion)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122152" y="106987"/>
            <a:ext cx="1069848" cy="1078992"/>
          </a:xfrm>
          <a:prstGeom prst="rect">
            <a:avLst/>
          </a:prstGeom>
          <a:solidFill>
            <a:srgbClr val="4DB989"/>
          </a:solidFill>
          <a:ln>
            <a:solidFill>
              <a:srgbClr val="4DB9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11555755" y="449944"/>
            <a:ext cx="237945" cy="274320"/>
            <a:chOff x="896938" y="1943100"/>
            <a:chExt cx="249237" cy="287338"/>
          </a:xfrm>
          <a:solidFill>
            <a:schemeClr val="bg1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22" name="Freeform 1088"/>
            <p:cNvSpPr>
              <a:spLocks noEditPoints="1"/>
            </p:cNvSpPr>
            <p:nvPr/>
          </p:nvSpPr>
          <p:spPr bwMode="auto">
            <a:xfrm>
              <a:off x="965200" y="1943100"/>
              <a:ext cx="180975" cy="249238"/>
            </a:xfrm>
            <a:custGeom>
              <a:avLst/>
              <a:gdLst>
                <a:gd name="T0" fmla="*/ 301 w 457"/>
                <a:gd name="T1" fmla="*/ 156 h 626"/>
                <a:gd name="T2" fmla="*/ 301 w 457"/>
                <a:gd name="T3" fmla="*/ 12 h 626"/>
                <a:gd name="T4" fmla="*/ 446 w 457"/>
                <a:gd name="T5" fmla="*/ 156 h 626"/>
                <a:gd name="T6" fmla="*/ 301 w 457"/>
                <a:gd name="T7" fmla="*/ 156 h 626"/>
                <a:gd name="T8" fmla="*/ 454 w 457"/>
                <a:gd name="T9" fmla="*/ 148 h 626"/>
                <a:gd name="T10" fmla="*/ 309 w 457"/>
                <a:gd name="T11" fmla="*/ 3 h 626"/>
                <a:gd name="T12" fmla="*/ 305 w 457"/>
                <a:gd name="T13" fmla="*/ 1 h 626"/>
                <a:gd name="T14" fmla="*/ 301 w 457"/>
                <a:gd name="T15" fmla="*/ 0 h 626"/>
                <a:gd name="T16" fmla="*/ 12 w 457"/>
                <a:gd name="T17" fmla="*/ 0 h 626"/>
                <a:gd name="T18" fmla="*/ 7 w 457"/>
                <a:gd name="T19" fmla="*/ 1 h 626"/>
                <a:gd name="T20" fmla="*/ 3 w 457"/>
                <a:gd name="T21" fmla="*/ 4 h 626"/>
                <a:gd name="T22" fmla="*/ 1 w 457"/>
                <a:gd name="T23" fmla="*/ 7 h 626"/>
                <a:gd name="T24" fmla="*/ 0 w 457"/>
                <a:gd name="T25" fmla="*/ 12 h 626"/>
                <a:gd name="T26" fmla="*/ 0 w 457"/>
                <a:gd name="T27" fmla="*/ 72 h 626"/>
                <a:gd name="T28" fmla="*/ 118 w 457"/>
                <a:gd name="T29" fmla="*/ 72 h 626"/>
                <a:gd name="T30" fmla="*/ 122 w 457"/>
                <a:gd name="T31" fmla="*/ 74 h 626"/>
                <a:gd name="T32" fmla="*/ 127 w 457"/>
                <a:gd name="T33" fmla="*/ 76 h 626"/>
                <a:gd name="T34" fmla="*/ 286 w 457"/>
                <a:gd name="T35" fmla="*/ 235 h 626"/>
                <a:gd name="T36" fmla="*/ 288 w 457"/>
                <a:gd name="T37" fmla="*/ 239 h 626"/>
                <a:gd name="T38" fmla="*/ 289 w 457"/>
                <a:gd name="T39" fmla="*/ 244 h 626"/>
                <a:gd name="T40" fmla="*/ 289 w 457"/>
                <a:gd name="T41" fmla="*/ 626 h 626"/>
                <a:gd name="T42" fmla="*/ 446 w 457"/>
                <a:gd name="T43" fmla="*/ 626 h 626"/>
                <a:gd name="T44" fmla="*/ 450 w 457"/>
                <a:gd name="T45" fmla="*/ 625 h 626"/>
                <a:gd name="T46" fmla="*/ 454 w 457"/>
                <a:gd name="T47" fmla="*/ 623 h 626"/>
                <a:gd name="T48" fmla="*/ 457 w 457"/>
                <a:gd name="T49" fmla="*/ 619 h 626"/>
                <a:gd name="T50" fmla="*/ 457 w 457"/>
                <a:gd name="T51" fmla="*/ 614 h 626"/>
                <a:gd name="T52" fmla="*/ 457 w 457"/>
                <a:gd name="T53" fmla="*/ 156 h 626"/>
                <a:gd name="T54" fmla="*/ 457 w 457"/>
                <a:gd name="T55" fmla="*/ 152 h 626"/>
                <a:gd name="T56" fmla="*/ 454 w 457"/>
                <a:gd name="T57" fmla="*/ 148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57" h="626">
                  <a:moveTo>
                    <a:pt x="301" y="156"/>
                  </a:moveTo>
                  <a:lnTo>
                    <a:pt x="301" y="12"/>
                  </a:lnTo>
                  <a:lnTo>
                    <a:pt x="446" y="156"/>
                  </a:lnTo>
                  <a:lnTo>
                    <a:pt x="301" y="156"/>
                  </a:lnTo>
                  <a:close/>
                  <a:moveTo>
                    <a:pt x="454" y="148"/>
                  </a:moveTo>
                  <a:lnTo>
                    <a:pt x="309" y="3"/>
                  </a:lnTo>
                  <a:lnTo>
                    <a:pt x="305" y="1"/>
                  </a:lnTo>
                  <a:lnTo>
                    <a:pt x="301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72"/>
                  </a:lnTo>
                  <a:lnTo>
                    <a:pt x="118" y="72"/>
                  </a:lnTo>
                  <a:lnTo>
                    <a:pt x="122" y="74"/>
                  </a:lnTo>
                  <a:lnTo>
                    <a:pt x="127" y="76"/>
                  </a:lnTo>
                  <a:lnTo>
                    <a:pt x="286" y="235"/>
                  </a:lnTo>
                  <a:lnTo>
                    <a:pt x="288" y="239"/>
                  </a:lnTo>
                  <a:lnTo>
                    <a:pt x="289" y="244"/>
                  </a:lnTo>
                  <a:lnTo>
                    <a:pt x="289" y="626"/>
                  </a:lnTo>
                  <a:lnTo>
                    <a:pt x="446" y="626"/>
                  </a:lnTo>
                  <a:lnTo>
                    <a:pt x="450" y="625"/>
                  </a:lnTo>
                  <a:lnTo>
                    <a:pt x="454" y="623"/>
                  </a:lnTo>
                  <a:lnTo>
                    <a:pt x="457" y="619"/>
                  </a:lnTo>
                  <a:lnTo>
                    <a:pt x="457" y="614"/>
                  </a:lnTo>
                  <a:lnTo>
                    <a:pt x="457" y="156"/>
                  </a:lnTo>
                  <a:lnTo>
                    <a:pt x="457" y="152"/>
                  </a:lnTo>
                  <a:lnTo>
                    <a:pt x="454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089"/>
            <p:cNvSpPr>
              <a:spLocks noEditPoints="1"/>
            </p:cNvSpPr>
            <p:nvPr/>
          </p:nvSpPr>
          <p:spPr bwMode="auto">
            <a:xfrm>
              <a:off x="896938" y="1981200"/>
              <a:ext cx="173038" cy="249238"/>
            </a:xfrm>
            <a:custGeom>
              <a:avLst/>
              <a:gdLst>
                <a:gd name="T0" fmla="*/ 277 w 434"/>
                <a:gd name="T1" fmla="*/ 157 h 627"/>
                <a:gd name="T2" fmla="*/ 277 w 434"/>
                <a:gd name="T3" fmla="*/ 12 h 627"/>
                <a:gd name="T4" fmla="*/ 422 w 434"/>
                <a:gd name="T5" fmla="*/ 157 h 627"/>
                <a:gd name="T6" fmla="*/ 277 w 434"/>
                <a:gd name="T7" fmla="*/ 157 h 627"/>
                <a:gd name="T8" fmla="*/ 277 w 434"/>
                <a:gd name="T9" fmla="*/ 0 h 627"/>
                <a:gd name="T10" fmla="*/ 12 w 434"/>
                <a:gd name="T11" fmla="*/ 0 h 627"/>
                <a:gd name="T12" fmla="*/ 8 w 434"/>
                <a:gd name="T13" fmla="*/ 1 h 627"/>
                <a:gd name="T14" fmla="*/ 4 w 434"/>
                <a:gd name="T15" fmla="*/ 4 h 627"/>
                <a:gd name="T16" fmla="*/ 1 w 434"/>
                <a:gd name="T17" fmla="*/ 8 h 627"/>
                <a:gd name="T18" fmla="*/ 0 w 434"/>
                <a:gd name="T19" fmla="*/ 12 h 627"/>
                <a:gd name="T20" fmla="*/ 0 w 434"/>
                <a:gd name="T21" fmla="*/ 615 h 627"/>
                <a:gd name="T22" fmla="*/ 1 w 434"/>
                <a:gd name="T23" fmla="*/ 620 h 627"/>
                <a:gd name="T24" fmla="*/ 4 w 434"/>
                <a:gd name="T25" fmla="*/ 623 h 627"/>
                <a:gd name="T26" fmla="*/ 8 w 434"/>
                <a:gd name="T27" fmla="*/ 626 h 627"/>
                <a:gd name="T28" fmla="*/ 12 w 434"/>
                <a:gd name="T29" fmla="*/ 627 h 627"/>
                <a:gd name="T30" fmla="*/ 422 w 434"/>
                <a:gd name="T31" fmla="*/ 627 h 627"/>
                <a:gd name="T32" fmla="*/ 426 w 434"/>
                <a:gd name="T33" fmla="*/ 626 h 627"/>
                <a:gd name="T34" fmla="*/ 430 w 434"/>
                <a:gd name="T35" fmla="*/ 623 h 627"/>
                <a:gd name="T36" fmla="*/ 433 w 434"/>
                <a:gd name="T37" fmla="*/ 620 h 627"/>
                <a:gd name="T38" fmla="*/ 434 w 434"/>
                <a:gd name="T39" fmla="*/ 615 h 627"/>
                <a:gd name="T40" fmla="*/ 434 w 434"/>
                <a:gd name="T41" fmla="*/ 157 h 627"/>
                <a:gd name="T42" fmla="*/ 434 w 434"/>
                <a:gd name="T43" fmla="*/ 152 h 627"/>
                <a:gd name="T44" fmla="*/ 282 w 434"/>
                <a:gd name="T45" fmla="*/ 0 h 627"/>
                <a:gd name="T46" fmla="*/ 277 w 434"/>
                <a:gd name="T47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4" h="627">
                  <a:moveTo>
                    <a:pt x="277" y="157"/>
                  </a:moveTo>
                  <a:lnTo>
                    <a:pt x="277" y="12"/>
                  </a:lnTo>
                  <a:lnTo>
                    <a:pt x="422" y="157"/>
                  </a:lnTo>
                  <a:lnTo>
                    <a:pt x="277" y="157"/>
                  </a:lnTo>
                  <a:close/>
                  <a:moveTo>
                    <a:pt x="277" y="0"/>
                  </a:moveTo>
                  <a:lnTo>
                    <a:pt x="12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615"/>
                  </a:lnTo>
                  <a:lnTo>
                    <a:pt x="1" y="620"/>
                  </a:lnTo>
                  <a:lnTo>
                    <a:pt x="4" y="623"/>
                  </a:lnTo>
                  <a:lnTo>
                    <a:pt x="8" y="626"/>
                  </a:lnTo>
                  <a:lnTo>
                    <a:pt x="12" y="627"/>
                  </a:lnTo>
                  <a:lnTo>
                    <a:pt x="422" y="627"/>
                  </a:lnTo>
                  <a:lnTo>
                    <a:pt x="426" y="626"/>
                  </a:lnTo>
                  <a:lnTo>
                    <a:pt x="430" y="623"/>
                  </a:lnTo>
                  <a:lnTo>
                    <a:pt x="433" y="620"/>
                  </a:lnTo>
                  <a:lnTo>
                    <a:pt x="434" y="615"/>
                  </a:lnTo>
                  <a:lnTo>
                    <a:pt x="434" y="157"/>
                  </a:lnTo>
                  <a:lnTo>
                    <a:pt x="434" y="152"/>
                  </a:lnTo>
                  <a:lnTo>
                    <a:pt x="282" y="0"/>
                  </a:ln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18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7" y="419015"/>
            <a:ext cx="6521789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Economic Criteria</a:t>
            </a:r>
            <a:endParaRPr lang="en-US" sz="4000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11122152" y="106987"/>
            <a:ext cx="1069848" cy="1078992"/>
          </a:xfrm>
          <a:prstGeom prst="rect">
            <a:avLst/>
          </a:prstGeom>
          <a:solidFill>
            <a:srgbClr val="4DB989"/>
          </a:solidFill>
          <a:ln>
            <a:solidFill>
              <a:srgbClr val="4DB9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>
            <a:grpSpLocks noChangeAspect="1"/>
          </p:cNvGrpSpPr>
          <p:nvPr/>
        </p:nvGrpSpPr>
        <p:grpSpPr>
          <a:xfrm>
            <a:off x="11555755" y="449944"/>
            <a:ext cx="237945" cy="274320"/>
            <a:chOff x="896938" y="1943100"/>
            <a:chExt cx="249237" cy="287338"/>
          </a:xfrm>
          <a:solidFill>
            <a:schemeClr val="bg1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23" name="Freeform 1088"/>
            <p:cNvSpPr>
              <a:spLocks noEditPoints="1"/>
            </p:cNvSpPr>
            <p:nvPr/>
          </p:nvSpPr>
          <p:spPr bwMode="auto">
            <a:xfrm>
              <a:off x="965200" y="1943100"/>
              <a:ext cx="180975" cy="249238"/>
            </a:xfrm>
            <a:custGeom>
              <a:avLst/>
              <a:gdLst>
                <a:gd name="T0" fmla="*/ 301 w 457"/>
                <a:gd name="T1" fmla="*/ 156 h 626"/>
                <a:gd name="T2" fmla="*/ 301 w 457"/>
                <a:gd name="T3" fmla="*/ 12 h 626"/>
                <a:gd name="T4" fmla="*/ 446 w 457"/>
                <a:gd name="T5" fmla="*/ 156 h 626"/>
                <a:gd name="T6" fmla="*/ 301 w 457"/>
                <a:gd name="T7" fmla="*/ 156 h 626"/>
                <a:gd name="T8" fmla="*/ 454 w 457"/>
                <a:gd name="T9" fmla="*/ 148 h 626"/>
                <a:gd name="T10" fmla="*/ 309 w 457"/>
                <a:gd name="T11" fmla="*/ 3 h 626"/>
                <a:gd name="T12" fmla="*/ 305 w 457"/>
                <a:gd name="T13" fmla="*/ 1 h 626"/>
                <a:gd name="T14" fmla="*/ 301 w 457"/>
                <a:gd name="T15" fmla="*/ 0 h 626"/>
                <a:gd name="T16" fmla="*/ 12 w 457"/>
                <a:gd name="T17" fmla="*/ 0 h 626"/>
                <a:gd name="T18" fmla="*/ 7 w 457"/>
                <a:gd name="T19" fmla="*/ 1 h 626"/>
                <a:gd name="T20" fmla="*/ 3 w 457"/>
                <a:gd name="T21" fmla="*/ 4 h 626"/>
                <a:gd name="T22" fmla="*/ 1 w 457"/>
                <a:gd name="T23" fmla="*/ 7 h 626"/>
                <a:gd name="T24" fmla="*/ 0 w 457"/>
                <a:gd name="T25" fmla="*/ 12 h 626"/>
                <a:gd name="T26" fmla="*/ 0 w 457"/>
                <a:gd name="T27" fmla="*/ 72 h 626"/>
                <a:gd name="T28" fmla="*/ 118 w 457"/>
                <a:gd name="T29" fmla="*/ 72 h 626"/>
                <a:gd name="T30" fmla="*/ 122 w 457"/>
                <a:gd name="T31" fmla="*/ 74 h 626"/>
                <a:gd name="T32" fmla="*/ 127 w 457"/>
                <a:gd name="T33" fmla="*/ 76 h 626"/>
                <a:gd name="T34" fmla="*/ 286 w 457"/>
                <a:gd name="T35" fmla="*/ 235 h 626"/>
                <a:gd name="T36" fmla="*/ 288 w 457"/>
                <a:gd name="T37" fmla="*/ 239 h 626"/>
                <a:gd name="T38" fmla="*/ 289 w 457"/>
                <a:gd name="T39" fmla="*/ 244 h 626"/>
                <a:gd name="T40" fmla="*/ 289 w 457"/>
                <a:gd name="T41" fmla="*/ 626 h 626"/>
                <a:gd name="T42" fmla="*/ 446 w 457"/>
                <a:gd name="T43" fmla="*/ 626 h 626"/>
                <a:gd name="T44" fmla="*/ 450 w 457"/>
                <a:gd name="T45" fmla="*/ 625 h 626"/>
                <a:gd name="T46" fmla="*/ 454 w 457"/>
                <a:gd name="T47" fmla="*/ 623 h 626"/>
                <a:gd name="T48" fmla="*/ 457 w 457"/>
                <a:gd name="T49" fmla="*/ 619 h 626"/>
                <a:gd name="T50" fmla="*/ 457 w 457"/>
                <a:gd name="T51" fmla="*/ 614 h 626"/>
                <a:gd name="T52" fmla="*/ 457 w 457"/>
                <a:gd name="T53" fmla="*/ 156 h 626"/>
                <a:gd name="T54" fmla="*/ 457 w 457"/>
                <a:gd name="T55" fmla="*/ 152 h 626"/>
                <a:gd name="T56" fmla="*/ 454 w 457"/>
                <a:gd name="T57" fmla="*/ 148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57" h="626">
                  <a:moveTo>
                    <a:pt x="301" y="156"/>
                  </a:moveTo>
                  <a:lnTo>
                    <a:pt x="301" y="12"/>
                  </a:lnTo>
                  <a:lnTo>
                    <a:pt x="446" y="156"/>
                  </a:lnTo>
                  <a:lnTo>
                    <a:pt x="301" y="156"/>
                  </a:lnTo>
                  <a:close/>
                  <a:moveTo>
                    <a:pt x="454" y="148"/>
                  </a:moveTo>
                  <a:lnTo>
                    <a:pt x="309" y="3"/>
                  </a:lnTo>
                  <a:lnTo>
                    <a:pt x="305" y="1"/>
                  </a:lnTo>
                  <a:lnTo>
                    <a:pt x="301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72"/>
                  </a:lnTo>
                  <a:lnTo>
                    <a:pt x="118" y="72"/>
                  </a:lnTo>
                  <a:lnTo>
                    <a:pt x="122" y="74"/>
                  </a:lnTo>
                  <a:lnTo>
                    <a:pt x="127" y="76"/>
                  </a:lnTo>
                  <a:lnTo>
                    <a:pt x="286" y="235"/>
                  </a:lnTo>
                  <a:lnTo>
                    <a:pt x="288" y="239"/>
                  </a:lnTo>
                  <a:lnTo>
                    <a:pt x="289" y="244"/>
                  </a:lnTo>
                  <a:lnTo>
                    <a:pt x="289" y="626"/>
                  </a:lnTo>
                  <a:lnTo>
                    <a:pt x="446" y="626"/>
                  </a:lnTo>
                  <a:lnTo>
                    <a:pt x="450" y="625"/>
                  </a:lnTo>
                  <a:lnTo>
                    <a:pt x="454" y="623"/>
                  </a:lnTo>
                  <a:lnTo>
                    <a:pt x="457" y="619"/>
                  </a:lnTo>
                  <a:lnTo>
                    <a:pt x="457" y="614"/>
                  </a:lnTo>
                  <a:lnTo>
                    <a:pt x="457" y="156"/>
                  </a:lnTo>
                  <a:lnTo>
                    <a:pt x="457" y="152"/>
                  </a:lnTo>
                  <a:lnTo>
                    <a:pt x="454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089"/>
            <p:cNvSpPr>
              <a:spLocks noEditPoints="1"/>
            </p:cNvSpPr>
            <p:nvPr/>
          </p:nvSpPr>
          <p:spPr bwMode="auto">
            <a:xfrm>
              <a:off x="896938" y="1981200"/>
              <a:ext cx="173038" cy="249238"/>
            </a:xfrm>
            <a:custGeom>
              <a:avLst/>
              <a:gdLst>
                <a:gd name="T0" fmla="*/ 277 w 434"/>
                <a:gd name="T1" fmla="*/ 157 h 627"/>
                <a:gd name="T2" fmla="*/ 277 w 434"/>
                <a:gd name="T3" fmla="*/ 12 h 627"/>
                <a:gd name="T4" fmla="*/ 422 w 434"/>
                <a:gd name="T5" fmla="*/ 157 h 627"/>
                <a:gd name="T6" fmla="*/ 277 w 434"/>
                <a:gd name="T7" fmla="*/ 157 h 627"/>
                <a:gd name="T8" fmla="*/ 277 w 434"/>
                <a:gd name="T9" fmla="*/ 0 h 627"/>
                <a:gd name="T10" fmla="*/ 12 w 434"/>
                <a:gd name="T11" fmla="*/ 0 h 627"/>
                <a:gd name="T12" fmla="*/ 8 w 434"/>
                <a:gd name="T13" fmla="*/ 1 h 627"/>
                <a:gd name="T14" fmla="*/ 4 w 434"/>
                <a:gd name="T15" fmla="*/ 4 h 627"/>
                <a:gd name="T16" fmla="*/ 1 w 434"/>
                <a:gd name="T17" fmla="*/ 8 h 627"/>
                <a:gd name="T18" fmla="*/ 0 w 434"/>
                <a:gd name="T19" fmla="*/ 12 h 627"/>
                <a:gd name="T20" fmla="*/ 0 w 434"/>
                <a:gd name="T21" fmla="*/ 615 h 627"/>
                <a:gd name="T22" fmla="*/ 1 w 434"/>
                <a:gd name="T23" fmla="*/ 620 h 627"/>
                <a:gd name="T24" fmla="*/ 4 w 434"/>
                <a:gd name="T25" fmla="*/ 623 h 627"/>
                <a:gd name="T26" fmla="*/ 8 w 434"/>
                <a:gd name="T27" fmla="*/ 626 h 627"/>
                <a:gd name="T28" fmla="*/ 12 w 434"/>
                <a:gd name="T29" fmla="*/ 627 h 627"/>
                <a:gd name="T30" fmla="*/ 422 w 434"/>
                <a:gd name="T31" fmla="*/ 627 h 627"/>
                <a:gd name="T32" fmla="*/ 426 w 434"/>
                <a:gd name="T33" fmla="*/ 626 h 627"/>
                <a:gd name="T34" fmla="*/ 430 w 434"/>
                <a:gd name="T35" fmla="*/ 623 h 627"/>
                <a:gd name="T36" fmla="*/ 433 w 434"/>
                <a:gd name="T37" fmla="*/ 620 h 627"/>
                <a:gd name="T38" fmla="*/ 434 w 434"/>
                <a:gd name="T39" fmla="*/ 615 h 627"/>
                <a:gd name="T40" fmla="*/ 434 w 434"/>
                <a:gd name="T41" fmla="*/ 157 h 627"/>
                <a:gd name="T42" fmla="*/ 434 w 434"/>
                <a:gd name="T43" fmla="*/ 152 h 627"/>
                <a:gd name="T44" fmla="*/ 282 w 434"/>
                <a:gd name="T45" fmla="*/ 0 h 627"/>
                <a:gd name="T46" fmla="*/ 277 w 434"/>
                <a:gd name="T47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4" h="627">
                  <a:moveTo>
                    <a:pt x="277" y="157"/>
                  </a:moveTo>
                  <a:lnTo>
                    <a:pt x="277" y="12"/>
                  </a:lnTo>
                  <a:lnTo>
                    <a:pt x="422" y="157"/>
                  </a:lnTo>
                  <a:lnTo>
                    <a:pt x="277" y="157"/>
                  </a:lnTo>
                  <a:close/>
                  <a:moveTo>
                    <a:pt x="277" y="0"/>
                  </a:moveTo>
                  <a:lnTo>
                    <a:pt x="12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615"/>
                  </a:lnTo>
                  <a:lnTo>
                    <a:pt x="1" y="620"/>
                  </a:lnTo>
                  <a:lnTo>
                    <a:pt x="4" y="623"/>
                  </a:lnTo>
                  <a:lnTo>
                    <a:pt x="8" y="626"/>
                  </a:lnTo>
                  <a:lnTo>
                    <a:pt x="12" y="627"/>
                  </a:lnTo>
                  <a:lnTo>
                    <a:pt x="422" y="627"/>
                  </a:lnTo>
                  <a:lnTo>
                    <a:pt x="426" y="626"/>
                  </a:lnTo>
                  <a:lnTo>
                    <a:pt x="430" y="623"/>
                  </a:lnTo>
                  <a:lnTo>
                    <a:pt x="433" y="620"/>
                  </a:lnTo>
                  <a:lnTo>
                    <a:pt x="434" y="615"/>
                  </a:lnTo>
                  <a:lnTo>
                    <a:pt x="434" y="157"/>
                  </a:lnTo>
                  <a:lnTo>
                    <a:pt x="434" y="152"/>
                  </a:lnTo>
                  <a:lnTo>
                    <a:pt x="282" y="0"/>
                  </a:ln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 rot="16200000">
            <a:off x="3166311" y="-243502"/>
            <a:ext cx="794827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Fiscal Flexibility 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Rectangle 28"/>
          <p:cNvSpPr/>
          <p:nvPr/>
        </p:nvSpPr>
        <p:spPr>
          <a:xfrm rot="16200000">
            <a:off x="8294936" y="-243502"/>
            <a:ext cx="794827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Neutrality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 rot="16200000">
            <a:off x="3166310" y="1123011"/>
            <a:ext cx="794827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Economy of Administration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Rectangle 34"/>
          <p:cNvSpPr/>
          <p:nvPr/>
        </p:nvSpPr>
        <p:spPr>
          <a:xfrm rot="16200000">
            <a:off x="8294936" y="1123011"/>
            <a:ext cx="794827" cy="473983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Simplicity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585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7" y="419015"/>
            <a:ext cx="6521789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Evaluating Criteria</a:t>
            </a:r>
            <a:endParaRPr lang="en-US" sz="4000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1" name="Straight Connector 40"/>
          <p:cNvCxnSpPr/>
          <p:nvPr/>
        </p:nvCxnSpPr>
        <p:spPr>
          <a:xfrm flipH="1">
            <a:off x="2823394" y="1685943"/>
            <a:ext cx="8034729" cy="10039"/>
          </a:xfrm>
          <a:prstGeom prst="line">
            <a:avLst/>
          </a:prstGeom>
          <a:ln w="19050">
            <a:solidFill>
              <a:srgbClr val="AAA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329599" y="1220048"/>
            <a:ext cx="0" cy="5409667"/>
          </a:xfrm>
          <a:prstGeom prst="line">
            <a:avLst/>
          </a:prstGeom>
          <a:ln w="19050">
            <a:solidFill>
              <a:srgbClr val="AAA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 rot="16200000">
            <a:off x="1729211" y="841511"/>
            <a:ext cx="417631" cy="219456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  <a:latin typeface="+mj-lt"/>
              </a:rPr>
              <a:t>Revenue Adequacy</a:t>
            </a:r>
            <a:endParaRPr lang="en-US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Rectangle 55"/>
          <p:cNvSpPr/>
          <p:nvPr/>
        </p:nvSpPr>
        <p:spPr>
          <a:xfrm rot="16200000">
            <a:off x="4405943" y="374102"/>
            <a:ext cx="407060" cy="219456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Relevance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39658" y="813704"/>
            <a:ext cx="2554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u="sng" dirty="0" smtClean="0">
                <a:latin typeface="+mj-lt"/>
              </a:rPr>
              <a:t>Evaluation Factors</a:t>
            </a:r>
            <a:endParaRPr lang="en-US" sz="1600" i="1" u="sng" dirty="0">
              <a:latin typeface="+mj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30973" y="2457771"/>
            <a:ext cx="478208" cy="3898048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</a:rPr>
              <a:t>CRITERIA</a:t>
            </a:r>
            <a:endParaRPr lang="en-US" sz="1600" dirty="0">
              <a:latin typeface="+mj-lt"/>
            </a:endParaRPr>
          </a:p>
        </p:txBody>
      </p:sp>
      <p:sp>
        <p:nvSpPr>
          <p:cNvPr id="51" name="Rectangle 50"/>
          <p:cNvSpPr/>
          <p:nvPr/>
        </p:nvSpPr>
        <p:spPr>
          <a:xfrm rot="16200000">
            <a:off x="6764513" y="374102"/>
            <a:ext cx="407060" cy="219456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Social Impact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Rectangle 51"/>
          <p:cNvSpPr/>
          <p:nvPr/>
        </p:nvSpPr>
        <p:spPr>
          <a:xfrm rot="16200000">
            <a:off x="9217434" y="374102"/>
            <a:ext cx="407060" cy="219456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Control of Spending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Rectangle 54"/>
          <p:cNvSpPr/>
          <p:nvPr/>
        </p:nvSpPr>
        <p:spPr>
          <a:xfrm rot="16200000">
            <a:off x="1729211" y="1356292"/>
            <a:ext cx="417631" cy="219456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  <a:latin typeface="+mj-lt"/>
              </a:rPr>
              <a:t>Revenue Stability</a:t>
            </a:r>
            <a:endParaRPr lang="en-US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3" name="Rectangle 72"/>
          <p:cNvSpPr/>
          <p:nvPr/>
        </p:nvSpPr>
        <p:spPr>
          <a:xfrm rot="16200000">
            <a:off x="1729212" y="1847008"/>
            <a:ext cx="417631" cy="2194560"/>
          </a:xfrm>
          <a:prstGeom prst="rect">
            <a:avLst/>
          </a:prstGeom>
          <a:solidFill>
            <a:srgbClr val="7C7C7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500" b="1" dirty="0" smtClean="0">
                <a:solidFill>
                  <a:schemeClr val="tx1"/>
                </a:solidFill>
                <a:latin typeface="+mj-lt"/>
              </a:rPr>
              <a:t> Equity</a:t>
            </a:r>
            <a:endParaRPr lang="en-US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4" name="Rectangle 73"/>
          <p:cNvSpPr/>
          <p:nvPr/>
        </p:nvSpPr>
        <p:spPr>
          <a:xfrm rot="16200000">
            <a:off x="1748141" y="2335540"/>
            <a:ext cx="417631" cy="2194560"/>
          </a:xfrm>
          <a:prstGeom prst="rect">
            <a:avLst/>
          </a:prstGeom>
          <a:solidFill>
            <a:srgbClr val="7C7C7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500" b="1" dirty="0" smtClean="0">
                <a:solidFill>
                  <a:schemeClr val="tx1"/>
                </a:solidFill>
                <a:latin typeface="+mj-lt"/>
              </a:rPr>
              <a:t> Transparency</a:t>
            </a:r>
            <a:endParaRPr lang="en-US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5" name="Rectangle 74"/>
          <p:cNvSpPr/>
          <p:nvPr/>
        </p:nvSpPr>
        <p:spPr>
          <a:xfrm rot="16200000">
            <a:off x="1748141" y="2846531"/>
            <a:ext cx="417631" cy="2194560"/>
          </a:xfrm>
          <a:prstGeom prst="rect">
            <a:avLst/>
          </a:prstGeom>
          <a:solidFill>
            <a:srgbClr val="7C7C7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  <a:latin typeface="+mj-lt"/>
              </a:rPr>
              <a:t>Maximizing Health Behavior</a:t>
            </a:r>
            <a:endParaRPr lang="en-US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7" name="Rectangle 76"/>
          <p:cNvSpPr/>
          <p:nvPr/>
        </p:nvSpPr>
        <p:spPr>
          <a:xfrm rot="16200000">
            <a:off x="1756983" y="3355618"/>
            <a:ext cx="417631" cy="2194560"/>
          </a:xfrm>
          <a:prstGeom prst="rect">
            <a:avLst/>
          </a:prstGeom>
          <a:solidFill>
            <a:srgbClr val="7C7C7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  <a:latin typeface="+mj-lt"/>
              </a:rPr>
              <a:t>Controlling Illicit Trade</a:t>
            </a:r>
            <a:endParaRPr lang="en-US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8" name="Rectangle 77"/>
          <p:cNvSpPr/>
          <p:nvPr/>
        </p:nvSpPr>
        <p:spPr>
          <a:xfrm rot="16200000">
            <a:off x="1729211" y="3852322"/>
            <a:ext cx="417631" cy="219456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  <a:latin typeface="+mj-lt"/>
              </a:rPr>
              <a:t>Fiscal Flexibility</a:t>
            </a:r>
            <a:endParaRPr lang="en-US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9" name="Rectangle 78"/>
          <p:cNvSpPr/>
          <p:nvPr/>
        </p:nvSpPr>
        <p:spPr>
          <a:xfrm rot="16200000">
            <a:off x="1742626" y="4363671"/>
            <a:ext cx="417631" cy="219456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  <a:latin typeface="+mj-lt"/>
              </a:rPr>
              <a:t>Neutrality</a:t>
            </a:r>
            <a:endParaRPr lang="en-US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1" name="Rectangle 80"/>
          <p:cNvSpPr/>
          <p:nvPr/>
        </p:nvSpPr>
        <p:spPr>
          <a:xfrm rot="16200000">
            <a:off x="1742627" y="4857486"/>
            <a:ext cx="417631" cy="219456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  <a:latin typeface="+mj-lt"/>
              </a:rPr>
              <a:t>Economy of Administration</a:t>
            </a:r>
            <a:endParaRPr lang="en-US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3" name="Rectangle 82"/>
          <p:cNvSpPr/>
          <p:nvPr/>
        </p:nvSpPr>
        <p:spPr>
          <a:xfrm rot="16200000">
            <a:off x="1754256" y="5387755"/>
            <a:ext cx="417631" cy="219456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  <a:latin typeface="+mj-lt"/>
              </a:rPr>
              <a:t>Simplicity</a:t>
            </a:r>
            <a:endParaRPr lang="en-US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4" name="Rectangle 83"/>
          <p:cNvSpPr/>
          <p:nvPr/>
        </p:nvSpPr>
        <p:spPr>
          <a:xfrm rot="16200000">
            <a:off x="4393707" y="841511"/>
            <a:ext cx="417631" cy="2194560"/>
          </a:xfrm>
          <a:prstGeom prst="rect">
            <a:avLst/>
          </a:prstGeom>
          <a:solidFill>
            <a:srgbClr val="4DB98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High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1" name="Rectangle 90"/>
          <p:cNvSpPr/>
          <p:nvPr/>
        </p:nvSpPr>
        <p:spPr>
          <a:xfrm rot="16200000">
            <a:off x="4391350" y="1356292"/>
            <a:ext cx="417631" cy="2194560"/>
          </a:xfrm>
          <a:prstGeom prst="rect">
            <a:avLst/>
          </a:prstGeom>
          <a:solidFill>
            <a:srgbClr val="4DB98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High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4" name="Rectangle 93"/>
          <p:cNvSpPr/>
          <p:nvPr/>
        </p:nvSpPr>
        <p:spPr>
          <a:xfrm rot="16200000">
            <a:off x="4391351" y="1847008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7" name="Rectangle 96"/>
          <p:cNvSpPr/>
          <p:nvPr/>
        </p:nvSpPr>
        <p:spPr>
          <a:xfrm rot="16200000">
            <a:off x="4391350" y="2335540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Medium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0" name="Rectangle 99"/>
          <p:cNvSpPr/>
          <p:nvPr/>
        </p:nvSpPr>
        <p:spPr>
          <a:xfrm rot="16200000">
            <a:off x="4391351" y="2846531"/>
            <a:ext cx="417631" cy="2194560"/>
          </a:xfrm>
          <a:prstGeom prst="rect">
            <a:avLst/>
          </a:prstGeom>
          <a:solidFill>
            <a:srgbClr val="4DB98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High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3" name="Rectangle 102"/>
          <p:cNvSpPr/>
          <p:nvPr/>
        </p:nvSpPr>
        <p:spPr>
          <a:xfrm rot="16200000">
            <a:off x="4400657" y="3355618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Medium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6" name="Rectangle 105"/>
          <p:cNvSpPr/>
          <p:nvPr/>
        </p:nvSpPr>
        <p:spPr>
          <a:xfrm rot="16200000">
            <a:off x="4400969" y="3852322"/>
            <a:ext cx="417631" cy="2194560"/>
          </a:xfrm>
          <a:prstGeom prst="rect">
            <a:avLst/>
          </a:prstGeom>
          <a:solidFill>
            <a:srgbClr val="4DB98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High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9" name="Rectangle 108"/>
          <p:cNvSpPr/>
          <p:nvPr/>
        </p:nvSpPr>
        <p:spPr>
          <a:xfrm rot="16200000">
            <a:off x="4400658" y="4363671"/>
            <a:ext cx="417631" cy="2194560"/>
          </a:xfrm>
          <a:prstGeom prst="rect">
            <a:avLst/>
          </a:prstGeom>
          <a:solidFill>
            <a:srgbClr val="FE8D26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Low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2" name="Rectangle 111"/>
          <p:cNvSpPr/>
          <p:nvPr/>
        </p:nvSpPr>
        <p:spPr>
          <a:xfrm rot="16200000">
            <a:off x="4400970" y="4857486"/>
            <a:ext cx="417631" cy="2194560"/>
          </a:xfrm>
          <a:prstGeom prst="rect">
            <a:avLst/>
          </a:prstGeom>
          <a:solidFill>
            <a:srgbClr val="4DB98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High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5" name="Rectangle 114"/>
          <p:cNvSpPr/>
          <p:nvPr/>
        </p:nvSpPr>
        <p:spPr>
          <a:xfrm rot="16200000">
            <a:off x="4391350" y="5387755"/>
            <a:ext cx="417631" cy="2194560"/>
          </a:xfrm>
          <a:prstGeom prst="rect">
            <a:avLst/>
          </a:prstGeom>
          <a:solidFill>
            <a:srgbClr val="4DB98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High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8" name="Rectangle 117"/>
          <p:cNvSpPr/>
          <p:nvPr/>
        </p:nvSpPr>
        <p:spPr>
          <a:xfrm rot="16200000">
            <a:off x="6752277" y="841511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9" name="Rectangle 118"/>
          <p:cNvSpPr/>
          <p:nvPr/>
        </p:nvSpPr>
        <p:spPr>
          <a:xfrm rot="16200000">
            <a:off x="6749920" y="1356292"/>
            <a:ext cx="417631" cy="2194560"/>
          </a:xfrm>
          <a:prstGeom prst="rect">
            <a:avLst/>
          </a:prstGeom>
          <a:solidFill>
            <a:srgbClr val="4DB98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High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0" name="Rectangle 119"/>
          <p:cNvSpPr/>
          <p:nvPr/>
        </p:nvSpPr>
        <p:spPr>
          <a:xfrm rot="16200000">
            <a:off x="6749921" y="1847008"/>
            <a:ext cx="417631" cy="2194560"/>
          </a:xfrm>
          <a:prstGeom prst="rect">
            <a:avLst/>
          </a:prstGeom>
          <a:solidFill>
            <a:srgbClr val="4DB98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High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1" name="Rectangle 120"/>
          <p:cNvSpPr/>
          <p:nvPr/>
        </p:nvSpPr>
        <p:spPr>
          <a:xfrm rot="16200000">
            <a:off x="6749920" y="2335540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2" name="Rectangle 121"/>
          <p:cNvSpPr/>
          <p:nvPr/>
        </p:nvSpPr>
        <p:spPr>
          <a:xfrm rot="16200000">
            <a:off x="6749921" y="2846531"/>
            <a:ext cx="417631" cy="2194560"/>
          </a:xfrm>
          <a:prstGeom prst="rect">
            <a:avLst/>
          </a:prstGeom>
          <a:solidFill>
            <a:srgbClr val="4DB98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High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3" name="Rectangle 122"/>
          <p:cNvSpPr/>
          <p:nvPr/>
        </p:nvSpPr>
        <p:spPr>
          <a:xfrm rot="16200000">
            <a:off x="6759227" y="3355618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4" name="Rectangle 123"/>
          <p:cNvSpPr/>
          <p:nvPr/>
        </p:nvSpPr>
        <p:spPr>
          <a:xfrm rot="16200000">
            <a:off x="6759539" y="3852322"/>
            <a:ext cx="417631" cy="2194560"/>
          </a:xfrm>
          <a:prstGeom prst="rect">
            <a:avLst/>
          </a:prstGeom>
          <a:solidFill>
            <a:srgbClr val="FE8D26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Low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5" name="Rectangle 124"/>
          <p:cNvSpPr/>
          <p:nvPr/>
        </p:nvSpPr>
        <p:spPr>
          <a:xfrm rot="16200000">
            <a:off x="6759228" y="4363671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6" name="Rectangle 125"/>
          <p:cNvSpPr/>
          <p:nvPr/>
        </p:nvSpPr>
        <p:spPr>
          <a:xfrm rot="16200000">
            <a:off x="6759540" y="4857486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7" name="Rectangle 126"/>
          <p:cNvSpPr/>
          <p:nvPr/>
        </p:nvSpPr>
        <p:spPr>
          <a:xfrm rot="16200000">
            <a:off x="6749920" y="5387755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8" name="Rectangle 127"/>
          <p:cNvSpPr/>
          <p:nvPr/>
        </p:nvSpPr>
        <p:spPr>
          <a:xfrm rot="16200000">
            <a:off x="9205198" y="841511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9" name="Rectangle 128"/>
          <p:cNvSpPr/>
          <p:nvPr/>
        </p:nvSpPr>
        <p:spPr>
          <a:xfrm rot="16200000">
            <a:off x="9202841" y="1356292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0" name="Rectangle 129"/>
          <p:cNvSpPr/>
          <p:nvPr/>
        </p:nvSpPr>
        <p:spPr>
          <a:xfrm rot="16200000">
            <a:off x="9202842" y="1847008"/>
            <a:ext cx="417631" cy="2194560"/>
          </a:xfrm>
          <a:prstGeom prst="rect">
            <a:avLst/>
          </a:prstGeom>
          <a:solidFill>
            <a:srgbClr val="FE8D26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Low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1" name="Rectangle 130"/>
          <p:cNvSpPr/>
          <p:nvPr/>
        </p:nvSpPr>
        <p:spPr>
          <a:xfrm rot="16200000">
            <a:off x="9202841" y="2335540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2" name="Rectangle 131"/>
          <p:cNvSpPr/>
          <p:nvPr/>
        </p:nvSpPr>
        <p:spPr>
          <a:xfrm rot="16200000">
            <a:off x="9202842" y="2846531"/>
            <a:ext cx="417631" cy="2194560"/>
          </a:xfrm>
          <a:prstGeom prst="rect">
            <a:avLst/>
          </a:prstGeom>
          <a:solidFill>
            <a:srgbClr val="FE8D26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Low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3" name="Rectangle 132"/>
          <p:cNvSpPr/>
          <p:nvPr/>
        </p:nvSpPr>
        <p:spPr>
          <a:xfrm rot="16200000">
            <a:off x="9212148" y="3355618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4" name="Rectangle 133"/>
          <p:cNvSpPr/>
          <p:nvPr/>
        </p:nvSpPr>
        <p:spPr>
          <a:xfrm rot="16200000">
            <a:off x="9212460" y="3852322"/>
            <a:ext cx="417631" cy="2194560"/>
          </a:xfrm>
          <a:prstGeom prst="rect">
            <a:avLst/>
          </a:prstGeom>
          <a:solidFill>
            <a:srgbClr val="A6CEE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Medium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5" name="Rectangle 134"/>
          <p:cNvSpPr/>
          <p:nvPr/>
        </p:nvSpPr>
        <p:spPr>
          <a:xfrm rot="16200000">
            <a:off x="9212149" y="4363671"/>
            <a:ext cx="417631" cy="2194560"/>
          </a:xfrm>
          <a:prstGeom prst="rect">
            <a:avLst/>
          </a:prstGeom>
          <a:solidFill>
            <a:srgbClr val="FE8D26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Low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6" name="Rectangle 135"/>
          <p:cNvSpPr/>
          <p:nvPr/>
        </p:nvSpPr>
        <p:spPr>
          <a:xfrm rot="16200000">
            <a:off x="9212461" y="4857486"/>
            <a:ext cx="417631" cy="2194560"/>
          </a:xfrm>
          <a:prstGeom prst="rect">
            <a:avLst/>
          </a:prstGeom>
          <a:solidFill>
            <a:srgbClr val="FE8D26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Low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7" name="Rectangle 136"/>
          <p:cNvSpPr/>
          <p:nvPr/>
        </p:nvSpPr>
        <p:spPr>
          <a:xfrm rot="16200000">
            <a:off x="9212149" y="5387755"/>
            <a:ext cx="417631" cy="2194560"/>
          </a:xfrm>
          <a:prstGeom prst="rect">
            <a:avLst/>
          </a:prstGeom>
          <a:solidFill>
            <a:srgbClr val="FE8D26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Low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11088914" y="102627"/>
            <a:ext cx="1074058" cy="1079015"/>
          </a:xfrm>
          <a:prstGeom prst="rect">
            <a:avLst/>
          </a:prstGeom>
          <a:solidFill>
            <a:srgbClr val="737373"/>
          </a:solidFill>
          <a:ln>
            <a:solidFill>
              <a:srgbClr val="7C7C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9" name="Group 158"/>
          <p:cNvGrpSpPr>
            <a:grpSpLocks noChangeAspect="1"/>
          </p:cNvGrpSpPr>
          <p:nvPr/>
        </p:nvGrpSpPr>
        <p:grpSpPr>
          <a:xfrm>
            <a:off x="11534404" y="429175"/>
            <a:ext cx="269003" cy="274320"/>
            <a:chOff x="2025650" y="2516188"/>
            <a:chExt cx="285750" cy="287337"/>
          </a:xfrm>
          <a:solidFill>
            <a:schemeClr val="bg1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160" name="Freeform 1153"/>
            <p:cNvSpPr>
              <a:spLocks/>
            </p:cNvSpPr>
            <p:nvPr/>
          </p:nvSpPr>
          <p:spPr bwMode="auto">
            <a:xfrm>
              <a:off x="2187575" y="2554288"/>
              <a:ext cx="38100" cy="107950"/>
            </a:xfrm>
            <a:custGeom>
              <a:avLst/>
              <a:gdLst>
                <a:gd name="T0" fmla="*/ 24 w 95"/>
                <a:gd name="T1" fmla="*/ 271 h 271"/>
                <a:gd name="T2" fmla="*/ 40 w 95"/>
                <a:gd name="T3" fmla="*/ 262 h 271"/>
                <a:gd name="T4" fmla="*/ 58 w 95"/>
                <a:gd name="T5" fmla="*/ 255 h 271"/>
                <a:gd name="T6" fmla="*/ 77 w 95"/>
                <a:gd name="T7" fmla="*/ 249 h 271"/>
                <a:gd name="T8" fmla="*/ 95 w 95"/>
                <a:gd name="T9" fmla="*/ 244 h 271"/>
                <a:gd name="T10" fmla="*/ 95 w 95"/>
                <a:gd name="T11" fmla="*/ 11 h 271"/>
                <a:gd name="T12" fmla="*/ 95 w 95"/>
                <a:gd name="T13" fmla="*/ 7 h 271"/>
                <a:gd name="T14" fmla="*/ 92 w 95"/>
                <a:gd name="T15" fmla="*/ 3 h 271"/>
                <a:gd name="T16" fmla="*/ 88 w 95"/>
                <a:gd name="T17" fmla="*/ 1 h 271"/>
                <a:gd name="T18" fmla="*/ 84 w 95"/>
                <a:gd name="T19" fmla="*/ 0 h 271"/>
                <a:gd name="T20" fmla="*/ 0 w 95"/>
                <a:gd name="T21" fmla="*/ 0 h 271"/>
                <a:gd name="T22" fmla="*/ 0 w 95"/>
                <a:gd name="T23" fmla="*/ 71 h 271"/>
                <a:gd name="T24" fmla="*/ 24 w 95"/>
                <a:gd name="T25" fmla="*/ 71 h 271"/>
                <a:gd name="T26" fmla="*/ 24 w 95"/>
                <a:gd name="T27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271">
                  <a:moveTo>
                    <a:pt x="24" y="271"/>
                  </a:moveTo>
                  <a:lnTo>
                    <a:pt x="40" y="262"/>
                  </a:lnTo>
                  <a:lnTo>
                    <a:pt x="58" y="255"/>
                  </a:lnTo>
                  <a:lnTo>
                    <a:pt x="77" y="249"/>
                  </a:lnTo>
                  <a:lnTo>
                    <a:pt x="95" y="244"/>
                  </a:lnTo>
                  <a:lnTo>
                    <a:pt x="95" y="11"/>
                  </a:lnTo>
                  <a:lnTo>
                    <a:pt x="95" y="7"/>
                  </a:lnTo>
                  <a:lnTo>
                    <a:pt x="92" y="3"/>
                  </a:lnTo>
                  <a:lnTo>
                    <a:pt x="88" y="1"/>
                  </a:lnTo>
                  <a:lnTo>
                    <a:pt x="84" y="0"/>
                  </a:lnTo>
                  <a:lnTo>
                    <a:pt x="0" y="0"/>
                  </a:lnTo>
                  <a:lnTo>
                    <a:pt x="0" y="71"/>
                  </a:lnTo>
                  <a:lnTo>
                    <a:pt x="24" y="71"/>
                  </a:lnTo>
                  <a:lnTo>
                    <a:pt x="24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154"/>
            <p:cNvSpPr>
              <a:spLocks/>
            </p:cNvSpPr>
            <p:nvPr/>
          </p:nvSpPr>
          <p:spPr bwMode="auto">
            <a:xfrm>
              <a:off x="2025650" y="2554288"/>
              <a:ext cx="146050" cy="220663"/>
            </a:xfrm>
            <a:custGeom>
              <a:avLst/>
              <a:gdLst>
                <a:gd name="T0" fmla="*/ 72 w 369"/>
                <a:gd name="T1" fmla="*/ 481 h 554"/>
                <a:gd name="T2" fmla="*/ 72 w 369"/>
                <a:gd name="T3" fmla="*/ 71 h 554"/>
                <a:gd name="T4" fmla="*/ 97 w 369"/>
                <a:gd name="T5" fmla="*/ 71 h 554"/>
                <a:gd name="T6" fmla="*/ 97 w 369"/>
                <a:gd name="T7" fmla="*/ 0 h 554"/>
                <a:gd name="T8" fmla="*/ 12 w 369"/>
                <a:gd name="T9" fmla="*/ 0 h 554"/>
                <a:gd name="T10" fmla="*/ 8 w 369"/>
                <a:gd name="T11" fmla="*/ 1 h 554"/>
                <a:gd name="T12" fmla="*/ 4 w 369"/>
                <a:gd name="T13" fmla="*/ 3 h 554"/>
                <a:gd name="T14" fmla="*/ 1 w 369"/>
                <a:gd name="T15" fmla="*/ 7 h 554"/>
                <a:gd name="T16" fmla="*/ 0 w 369"/>
                <a:gd name="T17" fmla="*/ 11 h 554"/>
                <a:gd name="T18" fmla="*/ 0 w 369"/>
                <a:gd name="T19" fmla="*/ 494 h 554"/>
                <a:gd name="T20" fmla="*/ 1 w 369"/>
                <a:gd name="T21" fmla="*/ 501 h 554"/>
                <a:gd name="T22" fmla="*/ 1 w 369"/>
                <a:gd name="T23" fmla="*/ 508 h 554"/>
                <a:gd name="T24" fmla="*/ 3 w 369"/>
                <a:gd name="T25" fmla="*/ 514 h 554"/>
                <a:gd name="T26" fmla="*/ 4 w 369"/>
                <a:gd name="T27" fmla="*/ 520 h 554"/>
                <a:gd name="T28" fmla="*/ 6 w 369"/>
                <a:gd name="T29" fmla="*/ 525 h 554"/>
                <a:gd name="T30" fmla="*/ 9 w 369"/>
                <a:gd name="T31" fmla="*/ 530 h 554"/>
                <a:gd name="T32" fmla="*/ 12 w 369"/>
                <a:gd name="T33" fmla="*/ 534 h 554"/>
                <a:gd name="T34" fmla="*/ 15 w 369"/>
                <a:gd name="T35" fmla="*/ 538 h 554"/>
                <a:gd name="T36" fmla="*/ 19 w 369"/>
                <a:gd name="T37" fmla="*/ 542 h 554"/>
                <a:gd name="T38" fmla="*/ 24 w 369"/>
                <a:gd name="T39" fmla="*/ 546 h 554"/>
                <a:gd name="T40" fmla="*/ 28 w 369"/>
                <a:gd name="T41" fmla="*/ 548 h 554"/>
                <a:gd name="T42" fmla="*/ 34 w 369"/>
                <a:gd name="T43" fmla="*/ 550 h 554"/>
                <a:gd name="T44" fmla="*/ 40 w 369"/>
                <a:gd name="T45" fmla="*/ 552 h 554"/>
                <a:gd name="T46" fmla="*/ 47 w 369"/>
                <a:gd name="T47" fmla="*/ 553 h 554"/>
                <a:gd name="T48" fmla="*/ 53 w 369"/>
                <a:gd name="T49" fmla="*/ 554 h 554"/>
                <a:gd name="T50" fmla="*/ 61 w 369"/>
                <a:gd name="T51" fmla="*/ 554 h 554"/>
                <a:gd name="T52" fmla="*/ 369 w 369"/>
                <a:gd name="T53" fmla="*/ 554 h 554"/>
                <a:gd name="T54" fmla="*/ 360 w 369"/>
                <a:gd name="T55" fmla="*/ 536 h 554"/>
                <a:gd name="T56" fmla="*/ 351 w 369"/>
                <a:gd name="T57" fmla="*/ 519 h 554"/>
                <a:gd name="T58" fmla="*/ 345 w 369"/>
                <a:gd name="T59" fmla="*/ 501 h 554"/>
                <a:gd name="T60" fmla="*/ 340 w 369"/>
                <a:gd name="T61" fmla="*/ 481 h 554"/>
                <a:gd name="T62" fmla="*/ 72 w 369"/>
                <a:gd name="T63" fmla="*/ 481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9" h="554">
                  <a:moveTo>
                    <a:pt x="72" y="481"/>
                  </a:moveTo>
                  <a:lnTo>
                    <a:pt x="72" y="71"/>
                  </a:lnTo>
                  <a:lnTo>
                    <a:pt x="97" y="71"/>
                  </a:lnTo>
                  <a:lnTo>
                    <a:pt x="97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494"/>
                  </a:lnTo>
                  <a:lnTo>
                    <a:pt x="1" y="501"/>
                  </a:lnTo>
                  <a:lnTo>
                    <a:pt x="1" y="508"/>
                  </a:lnTo>
                  <a:lnTo>
                    <a:pt x="3" y="514"/>
                  </a:lnTo>
                  <a:lnTo>
                    <a:pt x="4" y="520"/>
                  </a:lnTo>
                  <a:lnTo>
                    <a:pt x="6" y="525"/>
                  </a:lnTo>
                  <a:lnTo>
                    <a:pt x="9" y="530"/>
                  </a:lnTo>
                  <a:lnTo>
                    <a:pt x="12" y="534"/>
                  </a:lnTo>
                  <a:lnTo>
                    <a:pt x="15" y="538"/>
                  </a:lnTo>
                  <a:lnTo>
                    <a:pt x="19" y="542"/>
                  </a:lnTo>
                  <a:lnTo>
                    <a:pt x="24" y="546"/>
                  </a:lnTo>
                  <a:lnTo>
                    <a:pt x="28" y="548"/>
                  </a:lnTo>
                  <a:lnTo>
                    <a:pt x="34" y="550"/>
                  </a:lnTo>
                  <a:lnTo>
                    <a:pt x="40" y="552"/>
                  </a:lnTo>
                  <a:lnTo>
                    <a:pt x="47" y="553"/>
                  </a:lnTo>
                  <a:lnTo>
                    <a:pt x="53" y="554"/>
                  </a:lnTo>
                  <a:lnTo>
                    <a:pt x="61" y="554"/>
                  </a:lnTo>
                  <a:lnTo>
                    <a:pt x="369" y="554"/>
                  </a:lnTo>
                  <a:lnTo>
                    <a:pt x="360" y="536"/>
                  </a:lnTo>
                  <a:lnTo>
                    <a:pt x="351" y="519"/>
                  </a:lnTo>
                  <a:lnTo>
                    <a:pt x="345" y="501"/>
                  </a:lnTo>
                  <a:lnTo>
                    <a:pt x="340" y="481"/>
                  </a:lnTo>
                  <a:lnTo>
                    <a:pt x="72" y="4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155"/>
            <p:cNvSpPr>
              <a:spLocks/>
            </p:cNvSpPr>
            <p:nvPr/>
          </p:nvSpPr>
          <p:spPr bwMode="auto">
            <a:xfrm>
              <a:off x="2085975" y="2622550"/>
              <a:ext cx="69850" cy="9525"/>
            </a:xfrm>
            <a:custGeom>
              <a:avLst/>
              <a:gdLst>
                <a:gd name="T0" fmla="*/ 164 w 176"/>
                <a:gd name="T1" fmla="*/ 0 h 25"/>
                <a:gd name="T2" fmla="*/ 12 w 176"/>
                <a:gd name="T3" fmla="*/ 0 h 25"/>
                <a:gd name="T4" fmla="*/ 8 w 176"/>
                <a:gd name="T5" fmla="*/ 1 h 25"/>
                <a:gd name="T6" fmla="*/ 4 w 176"/>
                <a:gd name="T7" fmla="*/ 4 h 25"/>
                <a:gd name="T8" fmla="*/ 1 w 176"/>
                <a:gd name="T9" fmla="*/ 7 h 25"/>
                <a:gd name="T10" fmla="*/ 0 w 176"/>
                <a:gd name="T11" fmla="*/ 12 h 25"/>
                <a:gd name="T12" fmla="*/ 1 w 176"/>
                <a:gd name="T13" fmla="*/ 18 h 25"/>
                <a:gd name="T14" fmla="*/ 4 w 176"/>
                <a:gd name="T15" fmla="*/ 21 h 25"/>
                <a:gd name="T16" fmla="*/ 8 w 176"/>
                <a:gd name="T17" fmla="*/ 24 h 25"/>
                <a:gd name="T18" fmla="*/ 12 w 176"/>
                <a:gd name="T19" fmla="*/ 25 h 25"/>
                <a:gd name="T20" fmla="*/ 164 w 176"/>
                <a:gd name="T21" fmla="*/ 25 h 25"/>
                <a:gd name="T22" fmla="*/ 169 w 176"/>
                <a:gd name="T23" fmla="*/ 24 h 25"/>
                <a:gd name="T24" fmla="*/ 172 w 176"/>
                <a:gd name="T25" fmla="*/ 21 h 25"/>
                <a:gd name="T26" fmla="*/ 175 w 176"/>
                <a:gd name="T27" fmla="*/ 18 h 25"/>
                <a:gd name="T28" fmla="*/ 176 w 176"/>
                <a:gd name="T29" fmla="*/ 12 h 25"/>
                <a:gd name="T30" fmla="*/ 175 w 176"/>
                <a:gd name="T31" fmla="*/ 7 h 25"/>
                <a:gd name="T32" fmla="*/ 172 w 176"/>
                <a:gd name="T33" fmla="*/ 4 h 25"/>
                <a:gd name="T34" fmla="*/ 169 w 176"/>
                <a:gd name="T35" fmla="*/ 1 h 25"/>
                <a:gd name="T36" fmla="*/ 164 w 176"/>
                <a:gd name="T3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5">
                  <a:moveTo>
                    <a:pt x="164" y="0"/>
                  </a:moveTo>
                  <a:lnTo>
                    <a:pt x="12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8"/>
                  </a:lnTo>
                  <a:lnTo>
                    <a:pt x="4" y="21"/>
                  </a:lnTo>
                  <a:lnTo>
                    <a:pt x="8" y="24"/>
                  </a:lnTo>
                  <a:lnTo>
                    <a:pt x="12" y="25"/>
                  </a:lnTo>
                  <a:lnTo>
                    <a:pt x="164" y="25"/>
                  </a:lnTo>
                  <a:lnTo>
                    <a:pt x="169" y="24"/>
                  </a:lnTo>
                  <a:lnTo>
                    <a:pt x="172" y="21"/>
                  </a:lnTo>
                  <a:lnTo>
                    <a:pt x="175" y="18"/>
                  </a:lnTo>
                  <a:lnTo>
                    <a:pt x="176" y="12"/>
                  </a:lnTo>
                  <a:lnTo>
                    <a:pt x="175" y="7"/>
                  </a:lnTo>
                  <a:lnTo>
                    <a:pt x="172" y="4"/>
                  </a:lnTo>
                  <a:lnTo>
                    <a:pt x="169" y="1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156"/>
            <p:cNvSpPr>
              <a:spLocks/>
            </p:cNvSpPr>
            <p:nvPr/>
          </p:nvSpPr>
          <p:spPr bwMode="auto">
            <a:xfrm>
              <a:off x="2085975" y="2651125"/>
              <a:ext cx="69850" cy="9525"/>
            </a:xfrm>
            <a:custGeom>
              <a:avLst/>
              <a:gdLst>
                <a:gd name="T0" fmla="*/ 164 w 176"/>
                <a:gd name="T1" fmla="*/ 0 h 23"/>
                <a:gd name="T2" fmla="*/ 12 w 176"/>
                <a:gd name="T3" fmla="*/ 0 h 23"/>
                <a:gd name="T4" fmla="*/ 8 w 176"/>
                <a:gd name="T5" fmla="*/ 1 h 23"/>
                <a:gd name="T6" fmla="*/ 4 w 176"/>
                <a:gd name="T7" fmla="*/ 3 h 23"/>
                <a:gd name="T8" fmla="*/ 1 w 176"/>
                <a:gd name="T9" fmla="*/ 7 h 23"/>
                <a:gd name="T10" fmla="*/ 0 w 176"/>
                <a:gd name="T11" fmla="*/ 12 h 23"/>
                <a:gd name="T12" fmla="*/ 1 w 176"/>
                <a:gd name="T13" fmla="*/ 16 h 23"/>
                <a:gd name="T14" fmla="*/ 4 w 176"/>
                <a:gd name="T15" fmla="*/ 20 h 23"/>
                <a:gd name="T16" fmla="*/ 8 w 176"/>
                <a:gd name="T17" fmla="*/ 23 h 23"/>
                <a:gd name="T18" fmla="*/ 12 w 176"/>
                <a:gd name="T19" fmla="*/ 23 h 23"/>
                <a:gd name="T20" fmla="*/ 164 w 176"/>
                <a:gd name="T21" fmla="*/ 23 h 23"/>
                <a:gd name="T22" fmla="*/ 169 w 176"/>
                <a:gd name="T23" fmla="*/ 23 h 23"/>
                <a:gd name="T24" fmla="*/ 172 w 176"/>
                <a:gd name="T25" fmla="*/ 20 h 23"/>
                <a:gd name="T26" fmla="*/ 175 w 176"/>
                <a:gd name="T27" fmla="*/ 16 h 23"/>
                <a:gd name="T28" fmla="*/ 176 w 176"/>
                <a:gd name="T29" fmla="*/ 12 h 23"/>
                <a:gd name="T30" fmla="*/ 175 w 176"/>
                <a:gd name="T31" fmla="*/ 7 h 23"/>
                <a:gd name="T32" fmla="*/ 172 w 176"/>
                <a:gd name="T33" fmla="*/ 3 h 23"/>
                <a:gd name="T34" fmla="*/ 169 w 176"/>
                <a:gd name="T35" fmla="*/ 1 h 23"/>
                <a:gd name="T36" fmla="*/ 164 w 176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3">
                  <a:moveTo>
                    <a:pt x="164" y="0"/>
                  </a:moveTo>
                  <a:lnTo>
                    <a:pt x="12" y="0"/>
                  </a:lnTo>
                  <a:lnTo>
                    <a:pt x="8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4" y="20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64" y="23"/>
                  </a:lnTo>
                  <a:lnTo>
                    <a:pt x="169" y="23"/>
                  </a:lnTo>
                  <a:lnTo>
                    <a:pt x="172" y="20"/>
                  </a:lnTo>
                  <a:lnTo>
                    <a:pt x="175" y="16"/>
                  </a:lnTo>
                  <a:lnTo>
                    <a:pt x="176" y="12"/>
                  </a:lnTo>
                  <a:lnTo>
                    <a:pt x="175" y="7"/>
                  </a:lnTo>
                  <a:lnTo>
                    <a:pt x="172" y="3"/>
                  </a:lnTo>
                  <a:lnTo>
                    <a:pt x="169" y="1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157"/>
            <p:cNvSpPr>
              <a:spLocks/>
            </p:cNvSpPr>
            <p:nvPr/>
          </p:nvSpPr>
          <p:spPr bwMode="auto">
            <a:xfrm>
              <a:off x="2085975" y="2679700"/>
              <a:ext cx="69850" cy="9525"/>
            </a:xfrm>
            <a:custGeom>
              <a:avLst/>
              <a:gdLst>
                <a:gd name="T0" fmla="*/ 176 w 176"/>
                <a:gd name="T1" fmla="*/ 11 h 23"/>
                <a:gd name="T2" fmla="*/ 175 w 176"/>
                <a:gd name="T3" fmla="*/ 7 h 23"/>
                <a:gd name="T4" fmla="*/ 172 w 176"/>
                <a:gd name="T5" fmla="*/ 3 h 23"/>
                <a:gd name="T6" fmla="*/ 169 w 176"/>
                <a:gd name="T7" fmla="*/ 1 h 23"/>
                <a:gd name="T8" fmla="*/ 164 w 176"/>
                <a:gd name="T9" fmla="*/ 0 h 23"/>
                <a:gd name="T10" fmla="*/ 12 w 176"/>
                <a:gd name="T11" fmla="*/ 0 h 23"/>
                <a:gd name="T12" fmla="*/ 8 w 176"/>
                <a:gd name="T13" fmla="*/ 1 h 23"/>
                <a:gd name="T14" fmla="*/ 4 w 176"/>
                <a:gd name="T15" fmla="*/ 3 h 23"/>
                <a:gd name="T16" fmla="*/ 1 w 176"/>
                <a:gd name="T17" fmla="*/ 7 h 23"/>
                <a:gd name="T18" fmla="*/ 0 w 176"/>
                <a:gd name="T19" fmla="*/ 11 h 23"/>
                <a:gd name="T20" fmla="*/ 1 w 176"/>
                <a:gd name="T21" fmla="*/ 16 h 23"/>
                <a:gd name="T22" fmla="*/ 4 w 176"/>
                <a:gd name="T23" fmla="*/ 20 h 23"/>
                <a:gd name="T24" fmla="*/ 8 w 176"/>
                <a:gd name="T25" fmla="*/ 22 h 23"/>
                <a:gd name="T26" fmla="*/ 12 w 176"/>
                <a:gd name="T27" fmla="*/ 23 h 23"/>
                <a:gd name="T28" fmla="*/ 164 w 176"/>
                <a:gd name="T29" fmla="*/ 23 h 23"/>
                <a:gd name="T30" fmla="*/ 169 w 176"/>
                <a:gd name="T31" fmla="*/ 22 h 23"/>
                <a:gd name="T32" fmla="*/ 172 w 176"/>
                <a:gd name="T33" fmla="*/ 20 h 23"/>
                <a:gd name="T34" fmla="*/ 175 w 176"/>
                <a:gd name="T35" fmla="*/ 16 h 23"/>
                <a:gd name="T36" fmla="*/ 176 w 176"/>
                <a:gd name="T37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3">
                  <a:moveTo>
                    <a:pt x="176" y="11"/>
                  </a:moveTo>
                  <a:lnTo>
                    <a:pt x="175" y="7"/>
                  </a:lnTo>
                  <a:lnTo>
                    <a:pt x="172" y="3"/>
                  </a:lnTo>
                  <a:lnTo>
                    <a:pt x="169" y="1"/>
                  </a:lnTo>
                  <a:lnTo>
                    <a:pt x="164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1" y="16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12" y="23"/>
                  </a:lnTo>
                  <a:lnTo>
                    <a:pt x="164" y="23"/>
                  </a:lnTo>
                  <a:lnTo>
                    <a:pt x="169" y="22"/>
                  </a:lnTo>
                  <a:lnTo>
                    <a:pt x="172" y="20"/>
                  </a:lnTo>
                  <a:lnTo>
                    <a:pt x="175" y="16"/>
                  </a:lnTo>
                  <a:lnTo>
                    <a:pt x="17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158"/>
            <p:cNvSpPr>
              <a:spLocks/>
            </p:cNvSpPr>
            <p:nvPr/>
          </p:nvSpPr>
          <p:spPr bwMode="auto">
            <a:xfrm>
              <a:off x="2085975" y="2708275"/>
              <a:ext cx="44450" cy="9525"/>
            </a:xfrm>
            <a:custGeom>
              <a:avLst/>
              <a:gdLst>
                <a:gd name="T0" fmla="*/ 12 w 115"/>
                <a:gd name="T1" fmla="*/ 0 h 24"/>
                <a:gd name="T2" fmla="*/ 8 w 115"/>
                <a:gd name="T3" fmla="*/ 1 h 24"/>
                <a:gd name="T4" fmla="*/ 4 w 115"/>
                <a:gd name="T5" fmla="*/ 3 h 24"/>
                <a:gd name="T6" fmla="*/ 1 w 115"/>
                <a:gd name="T7" fmla="*/ 8 h 24"/>
                <a:gd name="T8" fmla="*/ 0 w 115"/>
                <a:gd name="T9" fmla="*/ 12 h 24"/>
                <a:gd name="T10" fmla="*/ 1 w 115"/>
                <a:gd name="T11" fmla="*/ 17 h 24"/>
                <a:gd name="T12" fmla="*/ 4 w 115"/>
                <a:gd name="T13" fmla="*/ 21 h 24"/>
                <a:gd name="T14" fmla="*/ 8 w 115"/>
                <a:gd name="T15" fmla="*/ 23 h 24"/>
                <a:gd name="T16" fmla="*/ 12 w 115"/>
                <a:gd name="T17" fmla="*/ 24 h 24"/>
                <a:gd name="T18" fmla="*/ 104 w 115"/>
                <a:gd name="T19" fmla="*/ 24 h 24"/>
                <a:gd name="T20" fmla="*/ 108 w 115"/>
                <a:gd name="T21" fmla="*/ 23 h 24"/>
                <a:gd name="T22" fmla="*/ 112 w 115"/>
                <a:gd name="T23" fmla="*/ 21 h 24"/>
                <a:gd name="T24" fmla="*/ 114 w 115"/>
                <a:gd name="T25" fmla="*/ 17 h 24"/>
                <a:gd name="T26" fmla="*/ 115 w 115"/>
                <a:gd name="T27" fmla="*/ 12 h 24"/>
                <a:gd name="T28" fmla="*/ 114 w 115"/>
                <a:gd name="T29" fmla="*/ 8 h 24"/>
                <a:gd name="T30" fmla="*/ 112 w 115"/>
                <a:gd name="T31" fmla="*/ 3 h 24"/>
                <a:gd name="T32" fmla="*/ 108 w 115"/>
                <a:gd name="T33" fmla="*/ 1 h 24"/>
                <a:gd name="T34" fmla="*/ 104 w 115"/>
                <a:gd name="T35" fmla="*/ 0 h 24"/>
                <a:gd name="T36" fmla="*/ 12 w 115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5" h="24">
                  <a:moveTo>
                    <a:pt x="12" y="0"/>
                  </a:moveTo>
                  <a:lnTo>
                    <a:pt x="8" y="1"/>
                  </a:lnTo>
                  <a:lnTo>
                    <a:pt x="4" y="3"/>
                  </a:lnTo>
                  <a:lnTo>
                    <a:pt x="1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4" y="21"/>
                  </a:lnTo>
                  <a:lnTo>
                    <a:pt x="8" y="23"/>
                  </a:lnTo>
                  <a:lnTo>
                    <a:pt x="12" y="24"/>
                  </a:lnTo>
                  <a:lnTo>
                    <a:pt x="104" y="24"/>
                  </a:lnTo>
                  <a:lnTo>
                    <a:pt x="108" y="23"/>
                  </a:lnTo>
                  <a:lnTo>
                    <a:pt x="112" y="21"/>
                  </a:lnTo>
                  <a:lnTo>
                    <a:pt x="114" y="17"/>
                  </a:lnTo>
                  <a:lnTo>
                    <a:pt x="115" y="12"/>
                  </a:lnTo>
                  <a:lnTo>
                    <a:pt x="114" y="8"/>
                  </a:lnTo>
                  <a:lnTo>
                    <a:pt x="112" y="3"/>
                  </a:lnTo>
                  <a:lnTo>
                    <a:pt x="108" y="1"/>
                  </a:lnTo>
                  <a:lnTo>
                    <a:pt x="10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159"/>
            <p:cNvSpPr>
              <a:spLocks noEditPoints="1"/>
            </p:cNvSpPr>
            <p:nvPr/>
          </p:nvSpPr>
          <p:spPr bwMode="auto">
            <a:xfrm>
              <a:off x="2168525" y="2660650"/>
              <a:ext cx="142875" cy="142875"/>
            </a:xfrm>
            <a:custGeom>
              <a:avLst/>
              <a:gdLst>
                <a:gd name="T0" fmla="*/ 157 w 361"/>
                <a:gd name="T1" fmla="*/ 259 h 362"/>
                <a:gd name="T2" fmla="*/ 84 w 361"/>
                <a:gd name="T3" fmla="*/ 186 h 362"/>
                <a:gd name="T4" fmla="*/ 84 w 361"/>
                <a:gd name="T5" fmla="*/ 176 h 362"/>
                <a:gd name="T6" fmla="*/ 91 w 361"/>
                <a:gd name="T7" fmla="*/ 170 h 362"/>
                <a:gd name="T8" fmla="*/ 101 w 361"/>
                <a:gd name="T9" fmla="*/ 170 h 362"/>
                <a:gd name="T10" fmla="*/ 156 w 361"/>
                <a:gd name="T11" fmla="*/ 224 h 362"/>
                <a:gd name="T12" fmla="*/ 260 w 361"/>
                <a:gd name="T13" fmla="*/ 111 h 362"/>
                <a:gd name="T14" fmla="*/ 266 w 361"/>
                <a:gd name="T15" fmla="*/ 109 h 362"/>
                <a:gd name="T16" fmla="*/ 271 w 361"/>
                <a:gd name="T17" fmla="*/ 111 h 362"/>
                <a:gd name="T18" fmla="*/ 275 w 361"/>
                <a:gd name="T19" fmla="*/ 116 h 362"/>
                <a:gd name="T20" fmla="*/ 276 w 361"/>
                <a:gd name="T21" fmla="*/ 125 h 362"/>
                <a:gd name="T22" fmla="*/ 180 w 361"/>
                <a:gd name="T23" fmla="*/ 0 h 362"/>
                <a:gd name="T24" fmla="*/ 143 w 361"/>
                <a:gd name="T25" fmla="*/ 4 h 362"/>
                <a:gd name="T26" fmla="*/ 110 w 361"/>
                <a:gd name="T27" fmla="*/ 14 h 362"/>
                <a:gd name="T28" fmla="*/ 79 w 361"/>
                <a:gd name="T29" fmla="*/ 32 h 362"/>
                <a:gd name="T30" fmla="*/ 53 w 361"/>
                <a:gd name="T31" fmla="*/ 54 h 362"/>
                <a:gd name="T32" fmla="*/ 30 w 361"/>
                <a:gd name="T33" fmla="*/ 81 h 362"/>
                <a:gd name="T34" fmla="*/ 14 w 361"/>
                <a:gd name="T35" fmla="*/ 111 h 362"/>
                <a:gd name="T36" fmla="*/ 3 w 361"/>
                <a:gd name="T37" fmla="*/ 145 h 362"/>
                <a:gd name="T38" fmla="*/ 0 w 361"/>
                <a:gd name="T39" fmla="*/ 182 h 362"/>
                <a:gd name="T40" fmla="*/ 3 w 361"/>
                <a:gd name="T41" fmla="*/ 217 h 362"/>
                <a:gd name="T42" fmla="*/ 14 w 361"/>
                <a:gd name="T43" fmla="*/ 252 h 362"/>
                <a:gd name="T44" fmla="*/ 30 w 361"/>
                <a:gd name="T45" fmla="*/ 283 h 362"/>
                <a:gd name="T46" fmla="*/ 53 w 361"/>
                <a:gd name="T47" fmla="*/ 309 h 362"/>
                <a:gd name="T48" fmla="*/ 79 w 361"/>
                <a:gd name="T49" fmla="*/ 331 h 362"/>
                <a:gd name="T50" fmla="*/ 110 w 361"/>
                <a:gd name="T51" fmla="*/ 348 h 362"/>
                <a:gd name="T52" fmla="*/ 143 w 361"/>
                <a:gd name="T53" fmla="*/ 358 h 362"/>
                <a:gd name="T54" fmla="*/ 180 w 361"/>
                <a:gd name="T55" fmla="*/ 362 h 362"/>
                <a:gd name="T56" fmla="*/ 217 w 361"/>
                <a:gd name="T57" fmla="*/ 358 h 362"/>
                <a:gd name="T58" fmla="*/ 251 w 361"/>
                <a:gd name="T59" fmla="*/ 348 h 362"/>
                <a:gd name="T60" fmla="*/ 281 w 361"/>
                <a:gd name="T61" fmla="*/ 331 h 362"/>
                <a:gd name="T62" fmla="*/ 308 w 361"/>
                <a:gd name="T63" fmla="*/ 309 h 362"/>
                <a:gd name="T64" fmla="*/ 330 w 361"/>
                <a:gd name="T65" fmla="*/ 283 h 362"/>
                <a:gd name="T66" fmla="*/ 346 w 361"/>
                <a:gd name="T67" fmla="*/ 252 h 362"/>
                <a:gd name="T68" fmla="*/ 357 w 361"/>
                <a:gd name="T69" fmla="*/ 217 h 362"/>
                <a:gd name="T70" fmla="*/ 361 w 361"/>
                <a:gd name="T71" fmla="*/ 182 h 362"/>
                <a:gd name="T72" fmla="*/ 357 w 361"/>
                <a:gd name="T73" fmla="*/ 145 h 362"/>
                <a:gd name="T74" fmla="*/ 346 w 361"/>
                <a:gd name="T75" fmla="*/ 111 h 362"/>
                <a:gd name="T76" fmla="*/ 330 w 361"/>
                <a:gd name="T77" fmla="*/ 81 h 362"/>
                <a:gd name="T78" fmla="*/ 308 w 361"/>
                <a:gd name="T79" fmla="*/ 54 h 362"/>
                <a:gd name="T80" fmla="*/ 281 w 361"/>
                <a:gd name="T81" fmla="*/ 32 h 362"/>
                <a:gd name="T82" fmla="*/ 251 w 361"/>
                <a:gd name="T83" fmla="*/ 14 h 362"/>
                <a:gd name="T84" fmla="*/ 217 w 361"/>
                <a:gd name="T85" fmla="*/ 4 h 362"/>
                <a:gd name="T86" fmla="*/ 180 w 361"/>
                <a:gd name="T8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1" h="362">
                  <a:moveTo>
                    <a:pt x="273" y="130"/>
                  </a:moveTo>
                  <a:lnTo>
                    <a:pt x="157" y="259"/>
                  </a:lnTo>
                  <a:lnTo>
                    <a:pt x="87" y="190"/>
                  </a:lnTo>
                  <a:lnTo>
                    <a:pt x="84" y="186"/>
                  </a:lnTo>
                  <a:lnTo>
                    <a:pt x="83" y="182"/>
                  </a:lnTo>
                  <a:lnTo>
                    <a:pt x="84" y="176"/>
                  </a:lnTo>
                  <a:lnTo>
                    <a:pt x="87" y="172"/>
                  </a:lnTo>
                  <a:lnTo>
                    <a:pt x="91" y="170"/>
                  </a:lnTo>
                  <a:lnTo>
                    <a:pt x="96" y="169"/>
                  </a:lnTo>
                  <a:lnTo>
                    <a:pt x="101" y="170"/>
                  </a:lnTo>
                  <a:lnTo>
                    <a:pt x="105" y="172"/>
                  </a:lnTo>
                  <a:lnTo>
                    <a:pt x="156" y="224"/>
                  </a:lnTo>
                  <a:lnTo>
                    <a:pt x="256" y="113"/>
                  </a:lnTo>
                  <a:lnTo>
                    <a:pt x="260" y="111"/>
                  </a:lnTo>
                  <a:lnTo>
                    <a:pt x="264" y="109"/>
                  </a:lnTo>
                  <a:lnTo>
                    <a:pt x="266" y="109"/>
                  </a:lnTo>
                  <a:lnTo>
                    <a:pt x="268" y="110"/>
                  </a:lnTo>
                  <a:lnTo>
                    <a:pt x="271" y="111"/>
                  </a:lnTo>
                  <a:lnTo>
                    <a:pt x="272" y="112"/>
                  </a:lnTo>
                  <a:lnTo>
                    <a:pt x="275" y="116"/>
                  </a:lnTo>
                  <a:lnTo>
                    <a:pt x="276" y="121"/>
                  </a:lnTo>
                  <a:lnTo>
                    <a:pt x="276" y="125"/>
                  </a:lnTo>
                  <a:lnTo>
                    <a:pt x="273" y="130"/>
                  </a:lnTo>
                  <a:close/>
                  <a:moveTo>
                    <a:pt x="180" y="0"/>
                  </a:moveTo>
                  <a:lnTo>
                    <a:pt x="162" y="1"/>
                  </a:lnTo>
                  <a:lnTo>
                    <a:pt x="143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3"/>
                  </a:lnTo>
                  <a:lnTo>
                    <a:pt x="79" y="32"/>
                  </a:lnTo>
                  <a:lnTo>
                    <a:pt x="65" y="42"/>
                  </a:lnTo>
                  <a:lnTo>
                    <a:pt x="53" y="54"/>
                  </a:lnTo>
                  <a:lnTo>
                    <a:pt x="40" y="66"/>
                  </a:lnTo>
                  <a:lnTo>
                    <a:pt x="30" y="81"/>
                  </a:lnTo>
                  <a:lnTo>
                    <a:pt x="21" y="96"/>
                  </a:lnTo>
                  <a:lnTo>
                    <a:pt x="14" y="111"/>
                  </a:lnTo>
                  <a:lnTo>
                    <a:pt x="8" y="128"/>
                  </a:lnTo>
                  <a:lnTo>
                    <a:pt x="3" y="145"/>
                  </a:lnTo>
                  <a:lnTo>
                    <a:pt x="1" y="163"/>
                  </a:lnTo>
                  <a:lnTo>
                    <a:pt x="0" y="182"/>
                  </a:lnTo>
                  <a:lnTo>
                    <a:pt x="1" y="200"/>
                  </a:lnTo>
                  <a:lnTo>
                    <a:pt x="3" y="217"/>
                  </a:lnTo>
                  <a:lnTo>
                    <a:pt x="8" y="235"/>
                  </a:lnTo>
                  <a:lnTo>
                    <a:pt x="14" y="252"/>
                  </a:lnTo>
                  <a:lnTo>
                    <a:pt x="21" y="267"/>
                  </a:lnTo>
                  <a:lnTo>
                    <a:pt x="30" y="283"/>
                  </a:lnTo>
                  <a:lnTo>
                    <a:pt x="40" y="296"/>
                  </a:lnTo>
                  <a:lnTo>
                    <a:pt x="53" y="309"/>
                  </a:lnTo>
                  <a:lnTo>
                    <a:pt x="65" y="320"/>
                  </a:lnTo>
                  <a:lnTo>
                    <a:pt x="79" y="331"/>
                  </a:lnTo>
                  <a:lnTo>
                    <a:pt x="94" y="340"/>
                  </a:lnTo>
                  <a:lnTo>
                    <a:pt x="110" y="348"/>
                  </a:lnTo>
                  <a:lnTo>
                    <a:pt x="126" y="354"/>
                  </a:lnTo>
                  <a:lnTo>
                    <a:pt x="143" y="358"/>
                  </a:lnTo>
                  <a:lnTo>
                    <a:pt x="162" y="361"/>
                  </a:lnTo>
                  <a:lnTo>
                    <a:pt x="180" y="362"/>
                  </a:lnTo>
                  <a:lnTo>
                    <a:pt x="199" y="361"/>
                  </a:lnTo>
                  <a:lnTo>
                    <a:pt x="217" y="358"/>
                  </a:lnTo>
                  <a:lnTo>
                    <a:pt x="234" y="354"/>
                  </a:lnTo>
                  <a:lnTo>
                    <a:pt x="251" y="348"/>
                  </a:lnTo>
                  <a:lnTo>
                    <a:pt x="266" y="340"/>
                  </a:lnTo>
                  <a:lnTo>
                    <a:pt x="281" y="331"/>
                  </a:lnTo>
                  <a:lnTo>
                    <a:pt x="295" y="320"/>
                  </a:lnTo>
                  <a:lnTo>
                    <a:pt x="308" y="309"/>
                  </a:lnTo>
                  <a:lnTo>
                    <a:pt x="320" y="296"/>
                  </a:lnTo>
                  <a:lnTo>
                    <a:pt x="330" y="283"/>
                  </a:lnTo>
                  <a:lnTo>
                    <a:pt x="339" y="267"/>
                  </a:lnTo>
                  <a:lnTo>
                    <a:pt x="346" y="252"/>
                  </a:lnTo>
                  <a:lnTo>
                    <a:pt x="352" y="235"/>
                  </a:lnTo>
                  <a:lnTo>
                    <a:pt x="357" y="217"/>
                  </a:lnTo>
                  <a:lnTo>
                    <a:pt x="360" y="200"/>
                  </a:lnTo>
                  <a:lnTo>
                    <a:pt x="361" y="182"/>
                  </a:lnTo>
                  <a:lnTo>
                    <a:pt x="360" y="163"/>
                  </a:lnTo>
                  <a:lnTo>
                    <a:pt x="357" y="145"/>
                  </a:lnTo>
                  <a:lnTo>
                    <a:pt x="352" y="128"/>
                  </a:lnTo>
                  <a:lnTo>
                    <a:pt x="346" y="111"/>
                  </a:lnTo>
                  <a:lnTo>
                    <a:pt x="339" y="96"/>
                  </a:lnTo>
                  <a:lnTo>
                    <a:pt x="330" y="81"/>
                  </a:lnTo>
                  <a:lnTo>
                    <a:pt x="320" y="66"/>
                  </a:lnTo>
                  <a:lnTo>
                    <a:pt x="308" y="54"/>
                  </a:lnTo>
                  <a:lnTo>
                    <a:pt x="295" y="42"/>
                  </a:lnTo>
                  <a:lnTo>
                    <a:pt x="281" y="32"/>
                  </a:lnTo>
                  <a:lnTo>
                    <a:pt x="266" y="23"/>
                  </a:lnTo>
                  <a:lnTo>
                    <a:pt x="251" y="14"/>
                  </a:lnTo>
                  <a:lnTo>
                    <a:pt x="234" y="8"/>
                  </a:lnTo>
                  <a:lnTo>
                    <a:pt x="217" y="4"/>
                  </a:lnTo>
                  <a:lnTo>
                    <a:pt x="199" y="1"/>
                  </a:lnTo>
                  <a:lnTo>
                    <a:pt x="1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160"/>
            <p:cNvSpPr>
              <a:spLocks/>
            </p:cNvSpPr>
            <p:nvPr/>
          </p:nvSpPr>
          <p:spPr bwMode="auto">
            <a:xfrm>
              <a:off x="2073275" y="2516188"/>
              <a:ext cx="104775" cy="82550"/>
            </a:xfrm>
            <a:custGeom>
              <a:avLst/>
              <a:gdLst>
                <a:gd name="T0" fmla="*/ 253 w 264"/>
                <a:gd name="T1" fmla="*/ 205 h 205"/>
                <a:gd name="T2" fmla="*/ 261 w 264"/>
                <a:gd name="T3" fmla="*/ 202 h 205"/>
                <a:gd name="T4" fmla="*/ 264 w 264"/>
                <a:gd name="T5" fmla="*/ 193 h 205"/>
                <a:gd name="T6" fmla="*/ 263 w 264"/>
                <a:gd name="T7" fmla="*/ 56 h 205"/>
                <a:gd name="T8" fmla="*/ 257 w 264"/>
                <a:gd name="T9" fmla="*/ 49 h 205"/>
                <a:gd name="T10" fmla="*/ 215 w 264"/>
                <a:gd name="T11" fmla="*/ 48 h 205"/>
                <a:gd name="T12" fmla="*/ 204 w 264"/>
                <a:gd name="T13" fmla="*/ 43 h 205"/>
                <a:gd name="T14" fmla="*/ 200 w 264"/>
                <a:gd name="T15" fmla="*/ 32 h 205"/>
                <a:gd name="T16" fmla="*/ 191 w 264"/>
                <a:gd name="T17" fmla="*/ 19 h 205"/>
                <a:gd name="T18" fmla="*/ 176 w 264"/>
                <a:gd name="T19" fmla="*/ 9 h 205"/>
                <a:gd name="T20" fmla="*/ 167 w 264"/>
                <a:gd name="T21" fmla="*/ 5 h 205"/>
                <a:gd name="T22" fmla="*/ 164 w 264"/>
                <a:gd name="T23" fmla="*/ 4 h 205"/>
                <a:gd name="T24" fmla="*/ 160 w 264"/>
                <a:gd name="T25" fmla="*/ 4 h 205"/>
                <a:gd name="T26" fmla="*/ 157 w 264"/>
                <a:gd name="T27" fmla="*/ 3 h 205"/>
                <a:gd name="T28" fmla="*/ 153 w 264"/>
                <a:gd name="T29" fmla="*/ 2 h 205"/>
                <a:gd name="T30" fmla="*/ 149 w 264"/>
                <a:gd name="T31" fmla="*/ 1 h 205"/>
                <a:gd name="T32" fmla="*/ 145 w 264"/>
                <a:gd name="T33" fmla="*/ 1 h 205"/>
                <a:gd name="T34" fmla="*/ 139 w 264"/>
                <a:gd name="T35" fmla="*/ 0 h 205"/>
                <a:gd name="T36" fmla="*/ 130 w 264"/>
                <a:gd name="T37" fmla="*/ 0 h 205"/>
                <a:gd name="T38" fmla="*/ 123 w 264"/>
                <a:gd name="T39" fmla="*/ 1 h 205"/>
                <a:gd name="T40" fmla="*/ 119 w 264"/>
                <a:gd name="T41" fmla="*/ 1 h 205"/>
                <a:gd name="T42" fmla="*/ 115 w 264"/>
                <a:gd name="T43" fmla="*/ 2 h 205"/>
                <a:gd name="T44" fmla="*/ 111 w 264"/>
                <a:gd name="T45" fmla="*/ 3 h 205"/>
                <a:gd name="T46" fmla="*/ 108 w 264"/>
                <a:gd name="T47" fmla="*/ 4 h 205"/>
                <a:gd name="T48" fmla="*/ 104 w 264"/>
                <a:gd name="T49" fmla="*/ 4 h 205"/>
                <a:gd name="T50" fmla="*/ 101 w 264"/>
                <a:gd name="T51" fmla="*/ 5 h 205"/>
                <a:gd name="T52" fmla="*/ 92 w 264"/>
                <a:gd name="T53" fmla="*/ 9 h 205"/>
                <a:gd name="T54" fmla="*/ 78 w 264"/>
                <a:gd name="T55" fmla="*/ 19 h 205"/>
                <a:gd name="T56" fmla="*/ 68 w 264"/>
                <a:gd name="T57" fmla="*/ 32 h 205"/>
                <a:gd name="T58" fmla="*/ 64 w 264"/>
                <a:gd name="T59" fmla="*/ 43 h 205"/>
                <a:gd name="T60" fmla="*/ 53 w 264"/>
                <a:gd name="T61" fmla="*/ 48 h 205"/>
                <a:gd name="T62" fmla="*/ 7 w 264"/>
                <a:gd name="T63" fmla="*/ 49 h 205"/>
                <a:gd name="T64" fmla="*/ 0 w 264"/>
                <a:gd name="T65" fmla="*/ 56 h 205"/>
                <a:gd name="T66" fmla="*/ 0 w 264"/>
                <a:gd name="T67" fmla="*/ 193 h 205"/>
                <a:gd name="T68" fmla="*/ 3 w 264"/>
                <a:gd name="T69" fmla="*/ 202 h 205"/>
                <a:gd name="T70" fmla="*/ 11 w 264"/>
                <a:gd name="T71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4" h="205">
                  <a:moveTo>
                    <a:pt x="11" y="205"/>
                  </a:moveTo>
                  <a:lnTo>
                    <a:pt x="253" y="205"/>
                  </a:lnTo>
                  <a:lnTo>
                    <a:pt x="257" y="204"/>
                  </a:lnTo>
                  <a:lnTo>
                    <a:pt x="261" y="202"/>
                  </a:lnTo>
                  <a:lnTo>
                    <a:pt x="263" y="198"/>
                  </a:lnTo>
                  <a:lnTo>
                    <a:pt x="264" y="193"/>
                  </a:lnTo>
                  <a:lnTo>
                    <a:pt x="264" y="60"/>
                  </a:lnTo>
                  <a:lnTo>
                    <a:pt x="263" y="56"/>
                  </a:lnTo>
                  <a:lnTo>
                    <a:pt x="261" y="52"/>
                  </a:lnTo>
                  <a:lnTo>
                    <a:pt x="257" y="49"/>
                  </a:lnTo>
                  <a:lnTo>
                    <a:pt x="253" y="48"/>
                  </a:lnTo>
                  <a:lnTo>
                    <a:pt x="215" y="48"/>
                  </a:lnTo>
                  <a:lnTo>
                    <a:pt x="206" y="48"/>
                  </a:lnTo>
                  <a:lnTo>
                    <a:pt x="204" y="43"/>
                  </a:lnTo>
                  <a:lnTo>
                    <a:pt x="202" y="38"/>
                  </a:lnTo>
                  <a:lnTo>
                    <a:pt x="200" y="32"/>
                  </a:lnTo>
                  <a:lnTo>
                    <a:pt x="196" y="26"/>
                  </a:lnTo>
                  <a:lnTo>
                    <a:pt x="191" y="19"/>
                  </a:lnTo>
                  <a:lnTo>
                    <a:pt x="185" y="14"/>
                  </a:lnTo>
                  <a:lnTo>
                    <a:pt x="176" y="9"/>
                  </a:lnTo>
                  <a:lnTo>
                    <a:pt x="167" y="5"/>
                  </a:lnTo>
                  <a:lnTo>
                    <a:pt x="167" y="5"/>
                  </a:lnTo>
                  <a:lnTo>
                    <a:pt x="167" y="5"/>
                  </a:lnTo>
                  <a:lnTo>
                    <a:pt x="164" y="4"/>
                  </a:lnTo>
                  <a:lnTo>
                    <a:pt x="161" y="4"/>
                  </a:lnTo>
                  <a:lnTo>
                    <a:pt x="160" y="4"/>
                  </a:lnTo>
                  <a:lnTo>
                    <a:pt x="159" y="4"/>
                  </a:lnTo>
                  <a:lnTo>
                    <a:pt x="157" y="3"/>
                  </a:lnTo>
                  <a:lnTo>
                    <a:pt x="154" y="2"/>
                  </a:lnTo>
                  <a:lnTo>
                    <a:pt x="153" y="2"/>
                  </a:lnTo>
                  <a:lnTo>
                    <a:pt x="152" y="1"/>
                  </a:lnTo>
                  <a:lnTo>
                    <a:pt x="149" y="1"/>
                  </a:lnTo>
                  <a:lnTo>
                    <a:pt x="146" y="1"/>
                  </a:lnTo>
                  <a:lnTo>
                    <a:pt x="145" y="1"/>
                  </a:lnTo>
                  <a:lnTo>
                    <a:pt x="143" y="1"/>
                  </a:lnTo>
                  <a:lnTo>
                    <a:pt x="139" y="0"/>
                  </a:lnTo>
                  <a:lnTo>
                    <a:pt x="135" y="0"/>
                  </a:lnTo>
                  <a:lnTo>
                    <a:pt x="130" y="0"/>
                  </a:lnTo>
                  <a:lnTo>
                    <a:pt x="125" y="1"/>
                  </a:lnTo>
                  <a:lnTo>
                    <a:pt x="123" y="1"/>
                  </a:lnTo>
                  <a:lnTo>
                    <a:pt x="122" y="1"/>
                  </a:lnTo>
                  <a:lnTo>
                    <a:pt x="119" y="1"/>
                  </a:lnTo>
                  <a:lnTo>
                    <a:pt x="116" y="1"/>
                  </a:lnTo>
                  <a:lnTo>
                    <a:pt x="115" y="2"/>
                  </a:lnTo>
                  <a:lnTo>
                    <a:pt x="114" y="2"/>
                  </a:lnTo>
                  <a:lnTo>
                    <a:pt x="111" y="3"/>
                  </a:lnTo>
                  <a:lnTo>
                    <a:pt x="109" y="4"/>
                  </a:lnTo>
                  <a:lnTo>
                    <a:pt x="108" y="4"/>
                  </a:lnTo>
                  <a:lnTo>
                    <a:pt x="107" y="4"/>
                  </a:lnTo>
                  <a:lnTo>
                    <a:pt x="104" y="4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92" y="9"/>
                  </a:lnTo>
                  <a:lnTo>
                    <a:pt x="84" y="14"/>
                  </a:lnTo>
                  <a:lnTo>
                    <a:pt x="78" y="19"/>
                  </a:lnTo>
                  <a:lnTo>
                    <a:pt x="72" y="26"/>
                  </a:lnTo>
                  <a:lnTo>
                    <a:pt x="68" y="32"/>
                  </a:lnTo>
                  <a:lnTo>
                    <a:pt x="66" y="38"/>
                  </a:lnTo>
                  <a:lnTo>
                    <a:pt x="64" y="43"/>
                  </a:lnTo>
                  <a:lnTo>
                    <a:pt x="62" y="48"/>
                  </a:lnTo>
                  <a:lnTo>
                    <a:pt x="53" y="48"/>
                  </a:lnTo>
                  <a:lnTo>
                    <a:pt x="11" y="48"/>
                  </a:lnTo>
                  <a:lnTo>
                    <a:pt x="7" y="49"/>
                  </a:lnTo>
                  <a:lnTo>
                    <a:pt x="3" y="52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193"/>
                  </a:lnTo>
                  <a:lnTo>
                    <a:pt x="0" y="198"/>
                  </a:lnTo>
                  <a:lnTo>
                    <a:pt x="3" y="202"/>
                  </a:lnTo>
                  <a:lnTo>
                    <a:pt x="7" y="204"/>
                  </a:lnTo>
                  <a:lnTo>
                    <a:pt x="11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198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70077" y="419015"/>
            <a:ext cx="6521789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Recommended Criteria</a:t>
            </a:r>
            <a:endParaRPr lang="en-US" sz="4000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49536" y="1018029"/>
            <a:ext cx="9692929" cy="5378118"/>
            <a:chOff x="867947" y="1018029"/>
            <a:chExt cx="9692929" cy="5378118"/>
          </a:xfrm>
        </p:grpSpPr>
        <p:cxnSp>
          <p:nvCxnSpPr>
            <p:cNvPr id="41" name="Straight Connector 40"/>
            <p:cNvCxnSpPr/>
            <p:nvPr/>
          </p:nvCxnSpPr>
          <p:spPr>
            <a:xfrm flipH="1">
              <a:off x="2495734" y="2336800"/>
              <a:ext cx="8034729" cy="10039"/>
            </a:xfrm>
            <a:prstGeom prst="line">
              <a:avLst/>
            </a:prstGeom>
            <a:ln w="19050">
              <a:solidFill>
                <a:srgbClr val="AAAA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3630178" y="1465942"/>
              <a:ext cx="0" cy="4917879"/>
            </a:xfrm>
            <a:prstGeom prst="line">
              <a:avLst/>
            </a:prstGeom>
            <a:ln w="19050">
              <a:solidFill>
                <a:srgbClr val="AAAA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 rot="16200000">
              <a:off x="2072163" y="1762734"/>
              <a:ext cx="794827" cy="219456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Revenue Stability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 rot="16200000">
              <a:off x="4393365" y="736385"/>
              <a:ext cx="794827" cy="219456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Relevance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 rot="16200000">
              <a:off x="6714567" y="736385"/>
              <a:ext cx="794827" cy="219456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Social Impact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 rot="16200000">
              <a:off x="9035769" y="736384"/>
              <a:ext cx="794827" cy="219456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Control of Spending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 rot="16200000">
              <a:off x="2072163" y="2808974"/>
              <a:ext cx="794827" cy="219456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Revenue Adequacy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 rot="16200000">
              <a:off x="2072163" y="3855214"/>
              <a:ext cx="794827" cy="219456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+mj-lt"/>
                </a:rPr>
                <a:t> </a:t>
              </a:r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Equity</a:t>
              </a:r>
              <a:endParaRPr lang="en-US" sz="1600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 rot="16200000">
              <a:off x="2072163" y="4901454"/>
              <a:ext cx="794827" cy="219456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Maximizing Health Behavior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 rot="16200000">
              <a:off x="4393365" y="1762734"/>
              <a:ext cx="794827" cy="2194560"/>
            </a:xfrm>
            <a:prstGeom prst="rect">
              <a:avLst/>
            </a:prstGeom>
            <a:solidFill>
              <a:srgbClr val="4DB989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High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 rot="16200000">
              <a:off x="4393365" y="2808974"/>
              <a:ext cx="794827" cy="2194560"/>
            </a:xfrm>
            <a:prstGeom prst="rect">
              <a:avLst/>
            </a:prstGeom>
            <a:solidFill>
              <a:srgbClr val="4DB989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High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 rot="16200000">
              <a:off x="4393365" y="3855214"/>
              <a:ext cx="794827" cy="2194560"/>
            </a:xfrm>
            <a:prstGeom prst="rect">
              <a:avLst/>
            </a:prstGeom>
            <a:solidFill>
              <a:srgbClr val="A6CEE3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Medium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 rot="16200000">
              <a:off x="4393365" y="4901454"/>
              <a:ext cx="794827" cy="2194560"/>
            </a:xfrm>
            <a:prstGeom prst="rect">
              <a:avLst/>
            </a:prstGeom>
            <a:solidFill>
              <a:srgbClr val="4DB989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smtClean="0">
                  <a:solidFill>
                    <a:schemeClr val="tx1"/>
                  </a:solidFill>
                  <a:latin typeface="+mj-lt"/>
                </a:rPr>
                <a:t> High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 rot="16200000">
              <a:off x="6714567" y="1773860"/>
              <a:ext cx="794827" cy="2194560"/>
            </a:xfrm>
            <a:prstGeom prst="rect">
              <a:avLst/>
            </a:prstGeom>
            <a:solidFill>
              <a:srgbClr val="A6CEE3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Medium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 rot="16200000">
              <a:off x="6714567" y="2813923"/>
              <a:ext cx="794827" cy="2194560"/>
            </a:xfrm>
            <a:prstGeom prst="rect">
              <a:avLst/>
            </a:prstGeom>
            <a:solidFill>
              <a:srgbClr val="4DB989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High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 rot="16200000">
              <a:off x="6714567" y="3853986"/>
              <a:ext cx="794827" cy="2194560"/>
            </a:xfrm>
            <a:prstGeom prst="rect">
              <a:avLst/>
            </a:prstGeom>
            <a:solidFill>
              <a:srgbClr val="4DB989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High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 rot="16200000">
              <a:off x="6714567" y="4894050"/>
              <a:ext cx="794827" cy="2194560"/>
            </a:xfrm>
            <a:prstGeom prst="rect">
              <a:avLst/>
            </a:prstGeom>
            <a:solidFill>
              <a:srgbClr val="4DB989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High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 rot="16200000">
              <a:off x="9035769" y="1762734"/>
              <a:ext cx="794827" cy="2194560"/>
            </a:xfrm>
            <a:prstGeom prst="rect">
              <a:avLst/>
            </a:prstGeom>
            <a:solidFill>
              <a:srgbClr val="A6CEE3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Medium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 rot="16200000">
              <a:off x="9066182" y="2757191"/>
              <a:ext cx="794827" cy="2194560"/>
            </a:xfrm>
            <a:prstGeom prst="rect">
              <a:avLst/>
            </a:prstGeom>
            <a:solidFill>
              <a:srgbClr val="A6CEE3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Medium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 rot="16200000">
              <a:off x="9035769" y="3850278"/>
              <a:ext cx="794827" cy="2194560"/>
            </a:xfrm>
            <a:prstGeom prst="rect">
              <a:avLst/>
            </a:prstGeom>
            <a:solidFill>
              <a:srgbClr val="FE8D26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Low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 rot="16200000">
              <a:off x="9035769" y="4894050"/>
              <a:ext cx="794827" cy="2194560"/>
            </a:xfrm>
            <a:prstGeom prst="rect">
              <a:avLst/>
            </a:prstGeom>
            <a:solidFill>
              <a:srgbClr val="FE8D26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 Low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32546" y="1018029"/>
              <a:ext cx="2554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u="sng" dirty="0" smtClean="0">
                  <a:latin typeface="+mj-lt"/>
                </a:rPr>
                <a:t>Evaluation Factors</a:t>
              </a:r>
              <a:endParaRPr lang="en-US" sz="1600" i="1" u="sng" dirty="0">
                <a:latin typeface="+mj-lt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67947" y="2473726"/>
              <a:ext cx="478208" cy="3898048"/>
            </a:xfrm>
            <a:prstGeom prst="rect">
              <a:avLst/>
            </a:prstGeom>
            <a:noFill/>
          </p:spPr>
          <p:txBody>
            <a:bodyPr vert="wordArtVert"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+mj-lt"/>
                </a:rPr>
                <a:t>CRITERIA</a:t>
              </a:r>
              <a:endParaRPr lang="en-US" sz="1600" dirty="0">
                <a:latin typeface="+mj-lt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1088914" y="102627"/>
            <a:ext cx="1074058" cy="1079015"/>
          </a:xfrm>
          <a:prstGeom prst="rect">
            <a:avLst/>
          </a:prstGeom>
          <a:solidFill>
            <a:srgbClr val="737373"/>
          </a:solidFill>
          <a:ln>
            <a:solidFill>
              <a:srgbClr val="7C7C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>
            <a:grpSpLocks noChangeAspect="1"/>
          </p:cNvGrpSpPr>
          <p:nvPr/>
        </p:nvGrpSpPr>
        <p:grpSpPr>
          <a:xfrm>
            <a:off x="11534404" y="429175"/>
            <a:ext cx="269003" cy="274320"/>
            <a:chOff x="2025650" y="2516188"/>
            <a:chExt cx="285750" cy="287337"/>
          </a:xfrm>
          <a:solidFill>
            <a:schemeClr val="bg1"/>
          </a:solidFill>
          <a:effectLst>
            <a:outerShdw blurRad="38100" dist="25400" dir="5400000" algn="ctr" rotWithShape="0">
              <a:srgbClr val="000000">
                <a:alpha val="20000"/>
              </a:srgbClr>
            </a:outerShdw>
          </a:effectLst>
        </p:grpSpPr>
        <p:sp>
          <p:nvSpPr>
            <p:cNvPr id="52" name="Freeform 1153"/>
            <p:cNvSpPr>
              <a:spLocks/>
            </p:cNvSpPr>
            <p:nvPr/>
          </p:nvSpPr>
          <p:spPr bwMode="auto">
            <a:xfrm>
              <a:off x="2187575" y="2554288"/>
              <a:ext cx="38100" cy="107950"/>
            </a:xfrm>
            <a:custGeom>
              <a:avLst/>
              <a:gdLst>
                <a:gd name="T0" fmla="*/ 24 w 95"/>
                <a:gd name="T1" fmla="*/ 271 h 271"/>
                <a:gd name="T2" fmla="*/ 40 w 95"/>
                <a:gd name="T3" fmla="*/ 262 h 271"/>
                <a:gd name="T4" fmla="*/ 58 w 95"/>
                <a:gd name="T5" fmla="*/ 255 h 271"/>
                <a:gd name="T6" fmla="*/ 77 w 95"/>
                <a:gd name="T7" fmla="*/ 249 h 271"/>
                <a:gd name="T8" fmla="*/ 95 w 95"/>
                <a:gd name="T9" fmla="*/ 244 h 271"/>
                <a:gd name="T10" fmla="*/ 95 w 95"/>
                <a:gd name="T11" fmla="*/ 11 h 271"/>
                <a:gd name="T12" fmla="*/ 95 w 95"/>
                <a:gd name="T13" fmla="*/ 7 h 271"/>
                <a:gd name="T14" fmla="*/ 92 w 95"/>
                <a:gd name="T15" fmla="*/ 3 h 271"/>
                <a:gd name="T16" fmla="*/ 88 w 95"/>
                <a:gd name="T17" fmla="*/ 1 h 271"/>
                <a:gd name="T18" fmla="*/ 84 w 95"/>
                <a:gd name="T19" fmla="*/ 0 h 271"/>
                <a:gd name="T20" fmla="*/ 0 w 95"/>
                <a:gd name="T21" fmla="*/ 0 h 271"/>
                <a:gd name="T22" fmla="*/ 0 w 95"/>
                <a:gd name="T23" fmla="*/ 71 h 271"/>
                <a:gd name="T24" fmla="*/ 24 w 95"/>
                <a:gd name="T25" fmla="*/ 71 h 271"/>
                <a:gd name="T26" fmla="*/ 24 w 95"/>
                <a:gd name="T27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271">
                  <a:moveTo>
                    <a:pt x="24" y="271"/>
                  </a:moveTo>
                  <a:lnTo>
                    <a:pt x="40" y="262"/>
                  </a:lnTo>
                  <a:lnTo>
                    <a:pt x="58" y="255"/>
                  </a:lnTo>
                  <a:lnTo>
                    <a:pt x="77" y="249"/>
                  </a:lnTo>
                  <a:lnTo>
                    <a:pt x="95" y="244"/>
                  </a:lnTo>
                  <a:lnTo>
                    <a:pt x="95" y="11"/>
                  </a:lnTo>
                  <a:lnTo>
                    <a:pt x="95" y="7"/>
                  </a:lnTo>
                  <a:lnTo>
                    <a:pt x="92" y="3"/>
                  </a:lnTo>
                  <a:lnTo>
                    <a:pt x="88" y="1"/>
                  </a:lnTo>
                  <a:lnTo>
                    <a:pt x="84" y="0"/>
                  </a:lnTo>
                  <a:lnTo>
                    <a:pt x="0" y="0"/>
                  </a:lnTo>
                  <a:lnTo>
                    <a:pt x="0" y="71"/>
                  </a:lnTo>
                  <a:lnTo>
                    <a:pt x="24" y="71"/>
                  </a:lnTo>
                  <a:lnTo>
                    <a:pt x="24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154"/>
            <p:cNvSpPr>
              <a:spLocks/>
            </p:cNvSpPr>
            <p:nvPr/>
          </p:nvSpPr>
          <p:spPr bwMode="auto">
            <a:xfrm>
              <a:off x="2025650" y="2554288"/>
              <a:ext cx="146050" cy="220663"/>
            </a:xfrm>
            <a:custGeom>
              <a:avLst/>
              <a:gdLst>
                <a:gd name="T0" fmla="*/ 72 w 369"/>
                <a:gd name="T1" fmla="*/ 481 h 554"/>
                <a:gd name="T2" fmla="*/ 72 w 369"/>
                <a:gd name="T3" fmla="*/ 71 h 554"/>
                <a:gd name="T4" fmla="*/ 97 w 369"/>
                <a:gd name="T5" fmla="*/ 71 h 554"/>
                <a:gd name="T6" fmla="*/ 97 w 369"/>
                <a:gd name="T7" fmla="*/ 0 h 554"/>
                <a:gd name="T8" fmla="*/ 12 w 369"/>
                <a:gd name="T9" fmla="*/ 0 h 554"/>
                <a:gd name="T10" fmla="*/ 8 w 369"/>
                <a:gd name="T11" fmla="*/ 1 h 554"/>
                <a:gd name="T12" fmla="*/ 4 w 369"/>
                <a:gd name="T13" fmla="*/ 3 h 554"/>
                <a:gd name="T14" fmla="*/ 1 w 369"/>
                <a:gd name="T15" fmla="*/ 7 h 554"/>
                <a:gd name="T16" fmla="*/ 0 w 369"/>
                <a:gd name="T17" fmla="*/ 11 h 554"/>
                <a:gd name="T18" fmla="*/ 0 w 369"/>
                <a:gd name="T19" fmla="*/ 494 h 554"/>
                <a:gd name="T20" fmla="*/ 1 w 369"/>
                <a:gd name="T21" fmla="*/ 501 h 554"/>
                <a:gd name="T22" fmla="*/ 1 w 369"/>
                <a:gd name="T23" fmla="*/ 508 h 554"/>
                <a:gd name="T24" fmla="*/ 3 w 369"/>
                <a:gd name="T25" fmla="*/ 514 h 554"/>
                <a:gd name="T26" fmla="*/ 4 w 369"/>
                <a:gd name="T27" fmla="*/ 520 h 554"/>
                <a:gd name="T28" fmla="*/ 6 w 369"/>
                <a:gd name="T29" fmla="*/ 525 h 554"/>
                <a:gd name="T30" fmla="*/ 9 w 369"/>
                <a:gd name="T31" fmla="*/ 530 h 554"/>
                <a:gd name="T32" fmla="*/ 12 w 369"/>
                <a:gd name="T33" fmla="*/ 534 h 554"/>
                <a:gd name="T34" fmla="*/ 15 w 369"/>
                <a:gd name="T35" fmla="*/ 538 h 554"/>
                <a:gd name="T36" fmla="*/ 19 w 369"/>
                <a:gd name="T37" fmla="*/ 542 h 554"/>
                <a:gd name="T38" fmla="*/ 24 w 369"/>
                <a:gd name="T39" fmla="*/ 546 h 554"/>
                <a:gd name="T40" fmla="*/ 28 w 369"/>
                <a:gd name="T41" fmla="*/ 548 h 554"/>
                <a:gd name="T42" fmla="*/ 34 w 369"/>
                <a:gd name="T43" fmla="*/ 550 h 554"/>
                <a:gd name="T44" fmla="*/ 40 w 369"/>
                <a:gd name="T45" fmla="*/ 552 h 554"/>
                <a:gd name="T46" fmla="*/ 47 w 369"/>
                <a:gd name="T47" fmla="*/ 553 h 554"/>
                <a:gd name="T48" fmla="*/ 53 w 369"/>
                <a:gd name="T49" fmla="*/ 554 h 554"/>
                <a:gd name="T50" fmla="*/ 61 w 369"/>
                <a:gd name="T51" fmla="*/ 554 h 554"/>
                <a:gd name="T52" fmla="*/ 369 w 369"/>
                <a:gd name="T53" fmla="*/ 554 h 554"/>
                <a:gd name="T54" fmla="*/ 360 w 369"/>
                <a:gd name="T55" fmla="*/ 536 h 554"/>
                <a:gd name="T56" fmla="*/ 351 w 369"/>
                <a:gd name="T57" fmla="*/ 519 h 554"/>
                <a:gd name="T58" fmla="*/ 345 w 369"/>
                <a:gd name="T59" fmla="*/ 501 h 554"/>
                <a:gd name="T60" fmla="*/ 340 w 369"/>
                <a:gd name="T61" fmla="*/ 481 h 554"/>
                <a:gd name="T62" fmla="*/ 72 w 369"/>
                <a:gd name="T63" fmla="*/ 481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9" h="554">
                  <a:moveTo>
                    <a:pt x="72" y="481"/>
                  </a:moveTo>
                  <a:lnTo>
                    <a:pt x="72" y="71"/>
                  </a:lnTo>
                  <a:lnTo>
                    <a:pt x="97" y="71"/>
                  </a:lnTo>
                  <a:lnTo>
                    <a:pt x="97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494"/>
                  </a:lnTo>
                  <a:lnTo>
                    <a:pt x="1" y="501"/>
                  </a:lnTo>
                  <a:lnTo>
                    <a:pt x="1" y="508"/>
                  </a:lnTo>
                  <a:lnTo>
                    <a:pt x="3" y="514"/>
                  </a:lnTo>
                  <a:lnTo>
                    <a:pt x="4" y="520"/>
                  </a:lnTo>
                  <a:lnTo>
                    <a:pt x="6" y="525"/>
                  </a:lnTo>
                  <a:lnTo>
                    <a:pt x="9" y="530"/>
                  </a:lnTo>
                  <a:lnTo>
                    <a:pt x="12" y="534"/>
                  </a:lnTo>
                  <a:lnTo>
                    <a:pt x="15" y="538"/>
                  </a:lnTo>
                  <a:lnTo>
                    <a:pt x="19" y="542"/>
                  </a:lnTo>
                  <a:lnTo>
                    <a:pt x="24" y="546"/>
                  </a:lnTo>
                  <a:lnTo>
                    <a:pt x="28" y="548"/>
                  </a:lnTo>
                  <a:lnTo>
                    <a:pt x="34" y="550"/>
                  </a:lnTo>
                  <a:lnTo>
                    <a:pt x="40" y="552"/>
                  </a:lnTo>
                  <a:lnTo>
                    <a:pt x="47" y="553"/>
                  </a:lnTo>
                  <a:lnTo>
                    <a:pt x="53" y="554"/>
                  </a:lnTo>
                  <a:lnTo>
                    <a:pt x="61" y="554"/>
                  </a:lnTo>
                  <a:lnTo>
                    <a:pt x="369" y="554"/>
                  </a:lnTo>
                  <a:lnTo>
                    <a:pt x="360" y="536"/>
                  </a:lnTo>
                  <a:lnTo>
                    <a:pt x="351" y="519"/>
                  </a:lnTo>
                  <a:lnTo>
                    <a:pt x="345" y="501"/>
                  </a:lnTo>
                  <a:lnTo>
                    <a:pt x="340" y="481"/>
                  </a:lnTo>
                  <a:lnTo>
                    <a:pt x="72" y="4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155"/>
            <p:cNvSpPr>
              <a:spLocks/>
            </p:cNvSpPr>
            <p:nvPr/>
          </p:nvSpPr>
          <p:spPr bwMode="auto">
            <a:xfrm>
              <a:off x="2085975" y="2622550"/>
              <a:ext cx="69850" cy="9525"/>
            </a:xfrm>
            <a:custGeom>
              <a:avLst/>
              <a:gdLst>
                <a:gd name="T0" fmla="*/ 164 w 176"/>
                <a:gd name="T1" fmla="*/ 0 h 25"/>
                <a:gd name="T2" fmla="*/ 12 w 176"/>
                <a:gd name="T3" fmla="*/ 0 h 25"/>
                <a:gd name="T4" fmla="*/ 8 w 176"/>
                <a:gd name="T5" fmla="*/ 1 h 25"/>
                <a:gd name="T6" fmla="*/ 4 w 176"/>
                <a:gd name="T7" fmla="*/ 4 h 25"/>
                <a:gd name="T8" fmla="*/ 1 w 176"/>
                <a:gd name="T9" fmla="*/ 7 h 25"/>
                <a:gd name="T10" fmla="*/ 0 w 176"/>
                <a:gd name="T11" fmla="*/ 12 h 25"/>
                <a:gd name="T12" fmla="*/ 1 w 176"/>
                <a:gd name="T13" fmla="*/ 18 h 25"/>
                <a:gd name="T14" fmla="*/ 4 w 176"/>
                <a:gd name="T15" fmla="*/ 21 h 25"/>
                <a:gd name="T16" fmla="*/ 8 w 176"/>
                <a:gd name="T17" fmla="*/ 24 h 25"/>
                <a:gd name="T18" fmla="*/ 12 w 176"/>
                <a:gd name="T19" fmla="*/ 25 h 25"/>
                <a:gd name="T20" fmla="*/ 164 w 176"/>
                <a:gd name="T21" fmla="*/ 25 h 25"/>
                <a:gd name="T22" fmla="*/ 169 w 176"/>
                <a:gd name="T23" fmla="*/ 24 h 25"/>
                <a:gd name="T24" fmla="*/ 172 w 176"/>
                <a:gd name="T25" fmla="*/ 21 h 25"/>
                <a:gd name="T26" fmla="*/ 175 w 176"/>
                <a:gd name="T27" fmla="*/ 18 h 25"/>
                <a:gd name="T28" fmla="*/ 176 w 176"/>
                <a:gd name="T29" fmla="*/ 12 h 25"/>
                <a:gd name="T30" fmla="*/ 175 w 176"/>
                <a:gd name="T31" fmla="*/ 7 h 25"/>
                <a:gd name="T32" fmla="*/ 172 w 176"/>
                <a:gd name="T33" fmla="*/ 4 h 25"/>
                <a:gd name="T34" fmla="*/ 169 w 176"/>
                <a:gd name="T35" fmla="*/ 1 h 25"/>
                <a:gd name="T36" fmla="*/ 164 w 176"/>
                <a:gd name="T3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5">
                  <a:moveTo>
                    <a:pt x="164" y="0"/>
                  </a:moveTo>
                  <a:lnTo>
                    <a:pt x="12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8"/>
                  </a:lnTo>
                  <a:lnTo>
                    <a:pt x="4" y="21"/>
                  </a:lnTo>
                  <a:lnTo>
                    <a:pt x="8" y="24"/>
                  </a:lnTo>
                  <a:lnTo>
                    <a:pt x="12" y="25"/>
                  </a:lnTo>
                  <a:lnTo>
                    <a:pt x="164" y="25"/>
                  </a:lnTo>
                  <a:lnTo>
                    <a:pt x="169" y="24"/>
                  </a:lnTo>
                  <a:lnTo>
                    <a:pt x="172" y="21"/>
                  </a:lnTo>
                  <a:lnTo>
                    <a:pt x="175" y="18"/>
                  </a:lnTo>
                  <a:lnTo>
                    <a:pt x="176" y="12"/>
                  </a:lnTo>
                  <a:lnTo>
                    <a:pt x="175" y="7"/>
                  </a:lnTo>
                  <a:lnTo>
                    <a:pt x="172" y="4"/>
                  </a:lnTo>
                  <a:lnTo>
                    <a:pt x="169" y="1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156"/>
            <p:cNvSpPr>
              <a:spLocks/>
            </p:cNvSpPr>
            <p:nvPr/>
          </p:nvSpPr>
          <p:spPr bwMode="auto">
            <a:xfrm>
              <a:off x="2085975" y="2651125"/>
              <a:ext cx="69850" cy="9525"/>
            </a:xfrm>
            <a:custGeom>
              <a:avLst/>
              <a:gdLst>
                <a:gd name="T0" fmla="*/ 164 w 176"/>
                <a:gd name="T1" fmla="*/ 0 h 23"/>
                <a:gd name="T2" fmla="*/ 12 w 176"/>
                <a:gd name="T3" fmla="*/ 0 h 23"/>
                <a:gd name="T4" fmla="*/ 8 w 176"/>
                <a:gd name="T5" fmla="*/ 1 h 23"/>
                <a:gd name="T6" fmla="*/ 4 w 176"/>
                <a:gd name="T7" fmla="*/ 3 h 23"/>
                <a:gd name="T8" fmla="*/ 1 w 176"/>
                <a:gd name="T9" fmla="*/ 7 h 23"/>
                <a:gd name="T10" fmla="*/ 0 w 176"/>
                <a:gd name="T11" fmla="*/ 12 h 23"/>
                <a:gd name="T12" fmla="*/ 1 w 176"/>
                <a:gd name="T13" fmla="*/ 16 h 23"/>
                <a:gd name="T14" fmla="*/ 4 w 176"/>
                <a:gd name="T15" fmla="*/ 20 h 23"/>
                <a:gd name="T16" fmla="*/ 8 w 176"/>
                <a:gd name="T17" fmla="*/ 23 h 23"/>
                <a:gd name="T18" fmla="*/ 12 w 176"/>
                <a:gd name="T19" fmla="*/ 23 h 23"/>
                <a:gd name="T20" fmla="*/ 164 w 176"/>
                <a:gd name="T21" fmla="*/ 23 h 23"/>
                <a:gd name="T22" fmla="*/ 169 w 176"/>
                <a:gd name="T23" fmla="*/ 23 h 23"/>
                <a:gd name="T24" fmla="*/ 172 w 176"/>
                <a:gd name="T25" fmla="*/ 20 h 23"/>
                <a:gd name="T26" fmla="*/ 175 w 176"/>
                <a:gd name="T27" fmla="*/ 16 h 23"/>
                <a:gd name="T28" fmla="*/ 176 w 176"/>
                <a:gd name="T29" fmla="*/ 12 h 23"/>
                <a:gd name="T30" fmla="*/ 175 w 176"/>
                <a:gd name="T31" fmla="*/ 7 h 23"/>
                <a:gd name="T32" fmla="*/ 172 w 176"/>
                <a:gd name="T33" fmla="*/ 3 h 23"/>
                <a:gd name="T34" fmla="*/ 169 w 176"/>
                <a:gd name="T35" fmla="*/ 1 h 23"/>
                <a:gd name="T36" fmla="*/ 164 w 176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3">
                  <a:moveTo>
                    <a:pt x="164" y="0"/>
                  </a:moveTo>
                  <a:lnTo>
                    <a:pt x="12" y="0"/>
                  </a:lnTo>
                  <a:lnTo>
                    <a:pt x="8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4" y="20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64" y="23"/>
                  </a:lnTo>
                  <a:lnTo>
                    <a:pt x="169" y="23"/>
                  </a:lnTo>
                  <a:lnTo>
                    <a:pt x="172" y="20"/>
                  </a:lnTo>
                  <a:lnTo>
                    <a:pt x="175" y="16"/>
                  </a:lnTo>
                  <a:lnTo>
                    <a:pt x="176" y="12"/>
                  </a:lnTo>
                  <a:lnTo>
                    <a:pt x="175" y="7"/>
                  </a:lnTo>
                  <a:lnTo>
                    <a:pt x="172" y="3"/>
                  </a:lnTo>
                  <a:lnTo>
                    <a:pt x="169" y="1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157"/>
            <p:cNvSpPr>
              <a:spLocks/>
            </p:cNvSpPr>
            <p:nvPr/>
          </p:nvSpPr>
          <p:spPr bwMode="auto">
            <a:xfrm>
              <a:off x="2085975" y="2679700"/>
              <a:ext cx="69850" cy="9525"/>
            </a:xfrm>
            <a:custGeom>
              <a:avLst/>
              <a:gdLst>
                <a:gd name="T0" fmla="*/ 176 w 176"/>
                <a:gd name="T1" fmla="*/ 11 h 23"/>
                <a:gd name="T2" fmla="*/ 175 w 176"/>
                <a:gd name="T3" fmla="*/ 7 h 23"/>
                <a:gd name="T4" fmla="*/ 172 w 176"/>
                <a:gd name="T5" fmla="*/ 3 h 23"/>
                <a:gd name="T6" fmla="*/ 169 w 176"/>
                <a:gd name="T7" fmla="*/ 1 h 23"/>
                <a:gd name="T8" fmla="*/ 164 w 176"/>
                <a:gd name="T9" fmla="*/ 0 h 23"/>
                <a:gd name="T10" fmla="*/ 12 w 176"/>
                <a:gd name="T11" fmla="*/ 0 h 23"/>
                <a:gd name="T12" fmla="*/ 8 w 176"/>
                <a:gd name="T13" fmla="*/ 1 h 23"/>
                <a:gd name="T14" fmla="*/ 4 w 176"/>
                <a:gd name="T15" fmla="*/ 3 h 23"/>
                <a:gd name="T16" fmla="*/ 1 w 176"/>
                <a:gd name="T17" fmla="*/ 7 h 23"/>
                <a:gd name="T18" fmla="*/ 0 w 176"/>
                <a:gd name="T19" fmla="*/ 11 h 23"/>
                <a:gd name="T20" fmla="*/ 1 w 176"/>
                <a:gd name="T21" fmla="*/ 16 h 23"/>
                <a:gd name="T22" fmla="*/ 4 w 176"/>
                <a:gd name="T23" fmla="*/ 20 h 23"/>
                <a:gd name="T24" fmla="*/ 8 w 176"/>
                <a:gd name="T25" fmla="*/ 22 h 23"/>
                <a:gd name="T26" fmla="*/ 12 w 176"/>
                <a:gd name="T27" fmla="*/ 23 h 23"/>
                <a:gd name="T28" fmla="*/ 164 w 176"/>
                <a:gd name="T29" fmla="*/ 23 h 23"/>
                <a:gd name="T30" fmla="*/ 169 w 176"/>
                <a:gd name="T31" fmla="*/ 22 h 23"/>
                <a:gd name="T32" fmla="*/ 172 w 176"/>
                <a:gd name="T33" fmla="*/ 20 h 23"/>
                <a:gd name="T34" fmla="*/ 175 w 176"/>
                <a:gd name="T35" fmla="*/ 16 h 23"/>
                <a:gd name="T36" fmla="*/ 176 w 176"/>
                <a:gd name="T37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3">
                  <a:moveTo>
                    <a:pt x="176" y="11"/>
                  </a:moveTo>
                  <a:lnTo>
                    <a:pt x="175" y="7"/>
                  </a:lnTo>
                  <a:lnTo>
                    <a:pt x="172" y="3"/>
                  </a:lnTo>
                  <a:lnTo>
                    <a:pt x="169" y="1"/>
                  </a:lnTo>
                  <a:lnTo>
                    <a:pt x="164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1" y="16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12" y="23"/>
                  </a:lnTo>
                  <a:lnTo>
                    <a:pt x="164" y="23"/>
                  </a:lnTo>
                  <a:lnTo>
                    <a:pt x="169" y="22"/>
                  </a:lnTo>
                  <a:lnTo>
                    <a:pt x="172" y="20"/>
                  </a:lnTo>
                  <a:lnTo>
                    <a:pt x="175" y="16"/>
                  </a:lnTo>
                  <a:lnTo>
                    <a:pt x="17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158"/>
            <p:cNvSpPr>
              <a:spLocks/>
            </p:cNvSpPr>
            <p:nvPr/>
          </p:nvSpPr>
          <p:spPr bwMode="auto">
            <a:xfrm>
              <a:off x="2085975" y="2708275"/>
              <a:ext cx="44450" cy="9525"/>
            </a:xfrm>
            <a:custGeom>
              <a:avLst/>
              <a:gdLst>
                <a:gd name="T0" fmla="*/ 12 w 115"/>
                <a:gd name="T1" fmla="*/ 0 h 24"/>
                <a:gd name="T2" fmla="*/ 8 w 115"/>
                <a:gd name="T3" fmla="*/ 1 h 24"/>
                <a:gd name="T4" fmla="*/ 4 w 115"/>
                <a:gd name="T5" fmla="*/ 3 h 24"/>
                <a:gd name="T6" fmla="*/ 1 w 115"/>
                <a:gd name="T7" fmla="*/ 8 h 24"/>
                <a:gd name="T8" fmla="*/ 0 w 115"/>
                <a:gd name="T9" fmla="*/ 12 h 24"/>
                <a:gd name="T10" fmla="*/ 1 w 115"/>
                <a:gd name="T11" fmla="*/ 17 h 24"/>
                <a:gd name="T12" fmla="*/ 4 w 115"/>
                <a:gd name="T13" fmla="*/ 21 h 24"/>
                <a:gd name="T14" fmla="*/ 8 w 115"/>
                <a:gd name="T15" fmla="*/ 23 h 24"/>
                <a:gd name="T16" fmla="*/ 12 w 115"/>
                <a:gd name="T17" fmla="*/ 24 h 24"/>
                <a:gd name="T18" fmla="*/ 104 w 115"/>
                <a:gd name="T19" fmla="*/ 24 h 24"/>
                <a:gd name="T20" fmla="*/ 108 w 115"/>
                <a:gd name="T21" fmla="*/ 23 h 24"/>
                <a:gd name="T22" fmla="*/ 112 w 115"/>
                <a:gd name="T23" fmla="*/ 21 h 24"/>
                <a:gd name="T24" fmla="*/ 114 w 115"/>
                <a:gd name="T25" fmla="*/ 17 h 24"/>
                <a:gd name="T26" fmla="*/ 115 w 115"/>
                <a:gd name="T27" fmla="*/ 12 h 24"/>
                <a:gd name="T28" fmla="*/ 114 w 115"/>
                <a:gd name="T29" fmla="*/ 8 h 24"/>
                <a:gd name="T30" fmla="*/ 112 w 115"/>
                <a:gd name="T31" fmla="*/ 3 h 24"/>
                <a:gd name="T32" fmla="*/ 108 w 115"/>
                <a:gd name="T33" fmla="*/ 1 h 24"/>
                <a:gd name="T34" fmla="*/ 104 w 115"/>
                <a:gd name="T35" fmla="*/ 0 h 24"/>
                <a:gd name="T36" fmla="*/ 12 w 115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5" h="24">
                  <a:moveTo>
                    <a:pt x="12" y="0"/>
                  </a:moveTo>
                  <a:lnTo>
                    <a:pt x="8" y="1"/>
                  </a:lnTo>
                  <a:lnTo>
                    <a:pt x="4" y="3"/>
                  </a:lnTo>
                  <a:lnTo>
                    <a:pt x="1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4" y="21"/>
                  </a:lnTo>
                  <a:lnTo>
                    <a:pt x="8" y="23"/>
                  </a:lnTo>
                  <a:lnTo>
                    <a:pt x="12" y="24"/>
                  </a:lnTo>
                  <a:lnTo>
                    <a:pt x="104" y="24"/>
                  </a:lnTo>
                  <a:lnTo>
                    <a:pt x="108" y="23"/>
                  </a:lnTo>
                  <a:lnTo>
                    <a:pt x="112" y="21"/>
                  </a:lnTo>
                  <a:lnTo>
                    <a:pt x="114" y="17"/>
                  </a:lnTo>
                  <a:lnTo>
                    <a:pt x="115" y="12"/>
                  </a:lnTo>
                  <a:lnTo>
                    <a:pt x="114" y="8"/>
                  </a:lnTo>
                  <a:lnTo>
                    <a:pt x="112" y="3"/>
                  </a:lnTo>
                  <a:lnTo>
                    <a:pt x="108" y="1"/>
                  </a:lnTo>
                  <a:lnTo>
                    <a:pt x="10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159"/>
            <p:cNvSpPr>
              <a:spLocks noEditPoints="1"/>
            </p:cNvSpPr>
            <p:nvPr/>
          </p:nvSpPr>
          <p:spPr bwMode="auto">
            <a:xfrm>
              <a:off x="2168525" y="2660650"/>
              <a:ext cx="142875" cy="142875"/>
            </a:xfrm>
            <a:custGeom>
              <a:avLst/>
              <a:gdLst>
                <a:gd name="T0" fmla="*/ 157 w 361"/>
                <a:gd name="T1" fmla="*/ 259 h 362"/>
                <a:gd name="T2" fmla="*/ 84 w 361"/>
                <a:gd name="T3" fmla="*/ 186 h 362"/>
                <a:gd name="T4" fmla="*/ 84 w 361"/>
                <a:gd name="T5" fmla="*/ 176 h 362"/>
                <a:gd name="T6" fmla="*/ 91 w 361"/>
                <a:gd name="T7" fmla="*/ 170 h 362"/>
                <a:gd name="T8" fmla="*/ 101 w 361"/>
                <a:gd name="T9" fmla="*/ 170 h 362"/>
                <a:gd name="T10" fmla="*/ 156 w 361"/>
                <a:gd name="T11" fmla="*/ 224 h 362"/>
                <a:gd name="T12" fmla="*/ 260 w 361"/>
                <a:gd name="T13" fmla="*/ 111 h 362"/>
                <a:gd name="T14" fmla="*/ 266 w 361"/>
                <a:gd name="T15" fmla="*/ 109 h 362"/>
                <a:gd name="T16" fmla="*/ 271 w 361"/>
                <a:gd name="T17" fmla="*/ 111 h 362"/>
                <a:gd name="T18" fmla="*/ 275 w 361"/>
                <a:gd name="T19" fmla="*/ 116 h 362"/>
                <a:gd name="T20" fmla="*/ 276 w 361"/>
                <a:gd name="T21" fmla="*/ 125 h 362"/>
                <a:gd name="T22" fmla="*/ 180 w 361"/>
                <a:gd name="T23" fmla="*/ 0 h 362"/>
                <a:gd name="T24" fmla="*/ 143 w 361"/>
                <a:gd name="T25" fmla="*/ 4 h 362"/>
                <a:gd name="T26" fmla="*/ 110 w 361"/>
                <a:gd name="T27" fmla="*/ 14 h 362"/>
                <a:gd name="T28" fmla="*/ 79 w 361"/>
                <a:gd name="T29" fmla="*/ 32 h 362"/>
                <a:gd name="T30" fmla="*/ 53 w 361"/>
                <a:gd name="T31" fmla="*/ 54 h 362"/>
                <a:gd name="T32" fmla="*/ 30 w 361"/>
                <a:gd name="T33" fmla="*/ 81 h 362"/>
                <a:gd name="T34" fmla="*/ 14 w 361"/>
                <a:gd name="T35" fmla="*/ 111 h 362"/>
                <a:gd name="T36" fmla="*/ 3 w 361"/>
                <a:gd name="T37" fmla="*/ 145 h 362"/>
                <a:gd name="T38" fmla="*/ 0 w 361"/>
                <a:gd name="T39" fmla="*/ 182 h 362"/>
                <a:gd name="T40" fmla="*/ 3 w 361"/>
                <a:gd name="T41" fmla="*/ 217 h 362"/>
                <a:gd name="T42" fmla="*/ 14 w 361"/>
                <a:gd name="T43" fmla="*/ 252 h 362"/>
                <a:gd name="T44" fmla="*/ 30 w 361"/>
                <a:gd name="T45" fmla="*/ 283 h 362"/>
                <a:gd name="T46" fmla="*/ 53 w 361"/>
                <a:gd name="T47" fmla="*/ 309 h 362"/>
                <a:gd name="T48" fmla="*/ 79 w 361"/>
                <a:gd name="T49" fmla="*/ 331 h 362"/>
                <a:gd name="T50" fmla="*/ 110 w 361"/>
                <a:gd name="T51" fmla="*/ 348 h 362"/>
                <a:gd name="T52" fmla="*/ 143 w 361"/>
                <a:gd name="T53" fmla="*/ 358 h 362"/>
                <a:gd name="T54" fmla="*/ 180 w 361"/>
                <a:gd name="T55" fmla="*/ 362 h 362"/>
                <a:gd name="T56" fmla="*/ 217 w 361"/>
                <a:gd name="T57" fmla="*/ 358 h 362"/>
                <a:gd name="T58" fmla="*/ 251 w 361"/>
                <a:gd name="T59" fmla="*/ 348 h 362"/>
                <a:gd name="T60" fmla="*/ 281 w 361"/>
                <a:gd name="T61" fmla="*/ 331 h 362"/>
                <a:gd name="T62" fmla="*/ 308 w 361"/>
                <a:gd name="T63" fmla="*/ 309 h 362"/>
                <a:gd name="T64" fmla="*/ 330 w 361"/>
                <a:gd name="T65" fmla="*/ 283 h 362"/>
                <a:gd name="T66" fmla="*/ 346 w 361"/>
                <a:gd name="T67" fmla="*/ 252 h 362"/>
                <a:gd name="T68" fmla="*/ 357 w 361"/>
                <a:gd name="T69" fmla="*/ 217 h 362"/>
                <a:gd name="T70" fmla="*/ 361 w 361"/>
                <a:gd name="T71" fmla="*/ 182 h 362"/>
                <a:gd name="T72" fmla="*/ 357 w 361"/>
                <a:gd name="T73" fmla="*/ 145 h 362"/>
                <a:gd name="T74" fmla="*/ 346 w 361"/>
                <a:gd name="T75" fmla="*/ 111 h 362"/>
                <a:gd name="T76" fmla="*/ 330 w 361"/>
                <a:gd name="T77" fmla="*/ 81 h 362"/>
                <a:gd name="T78" fmla="*/ 308 w 361"/>
                <a:gd name="T79" fmla="*/ 54 h 362"/>
                <a:gd name="T80" fmla="*/ 281 w 361"/>
                <a:gd name="T81" fmla="*/ 32 h 362"/>
                <a:gd name="T82" fmla="*/ 251 w 361"/>
                <a:gd name="T83" fmla="*/ 14 h 362"/>
                <a:gd name="T84" fmla="*/ 217 w 361"/>
                <a:gd name="T85" fmla="*/ 4 h 362"/>
                <a:gd name="T86" fmla="*/ 180 w 361"/>
                <a:gd name="T8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1" h="362">
                  <a:moveTo>
                    <a:pt x="273" y="130"/>
                  </a:moveTo>
                  <a:lnTo>
                    <a:pt x="157" y="259"/>
                  </a:lnTo>
                  <a:lnTo>
                    <a:pt x="87" y="190"/>
                  </a:lnTo>
                  <a:lnTo>
                    <a:pt x="84" y="186"/>
                  </a:lnTo>
                  <a:lnTo>
                    <a:pt x="83" y="182"/>
                  </a:lnTo>
                  <a:lnTo>
                    <a:pt x="84" y="176"/>
                  </a:lnTo>
                  <a:lnTo>
                    <a:pt x="87" y="172"/>
                  </a:lnTo>
                  <a:lnTo>
                    <a:pt x="91" y="170"/>
                  </a:lnTo>
                  <a:lnTo>
                    <a:pt x="96" y="169"/>
                  </a:lnTo>
                  <a:lnTo>
                    <a:pt x="101" y="170"/>
                  </a:lnTo>
                  <a:lnTo>
                    <a:pt x="105" y="172"/>
                  </a:lnTo>
                  <a:lnTo>
                    <a:pt x="156" y="224"/>
                  </a:lnTo>
                  <a:lnTo>
                    <a:pt x="256" y="113"/>
                  </a:lnTo>
                  <a:lnTo>
                    <a:pt x="260" y="111"/>
                  </a:lnTo>
                  <a:lnTo>
                    <a:pt x="264" y="109"/>
                  </a:lnTo>
                  <a:lnTo>
                    <a:pt x="266" y="109"/>
                  </a:lnTo>
                  <a:lnTo>
                    <a:pt x="268" y="110"/>
                  </a:lnTo>
                  <a:lnTo>
                    <a:pt x="271" y="111"/>
                  </a:lnTo>
                  <a:lnTo>
                    <a:pt x="272" y="112"/>
                  </a:lnTo>
                  <a:lnTo>
                    <a:pt x="275" y="116"/>
                  </a:lnTo>
                  <a:lnTo>
                    <a:pt x="276" y="121"/>
                  </a:lnTo>
                  <a:lnTo>
                    <a:pt x="276" y="125"/>
                  </a:lnTo>
                  <a:lnTo>
                    <a:pt x="273" y="130"/>
                  </a:lnTo>
                  <a:close/>
                  <a:moveTo>
                    <a:pt x="180" y="0"/>
                  </a:moveTo>
                  <a:lnTo>
                    <a:pt x="162" y="1"/>
                  </a:lnTo>
                  <a:lnTo>
                    <a:pt x="143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3"/>
                  </a:lnTo>
                  <a:lnTo>
                    <a:pt x="79" y="32"/>
                  </a:lnTo>
                  <a:lnTo>
                    <a:pt x="65" y="42"/>
                  </a:lnTo>
                  <a:lnTo>
                    <a:pt x="53" y="54"/>
                  </a:lnTo>
                  <a:lnTo>
                    <a:pt x="40" y="66"/>
                  </a:lnTo>
                  <a:lnTo>
                    <a:pt x="30" y="81"/>
                  </a:lnTo>
                  <a:lnTo>
                    <a:pt x="21" y="96"/>
                  </a:lnTo>
                  <a:lnTo>
                    <a:pt x="14" y="111"/>
                  </a:lnTo>
                  <a:lnTo>
                    <a:pt x="8" y="128"/>
                  </a:lnTo>
                  <a:lnTo>
                    <a:pt x="3" y="145"/>
                  </a:lnTo>
                  <a:lnTo>
                    <a:pt x="1" y="163"/>
                  </a:lnTo>
                  <a:lnTo>
                    <a:pt x="0" y="182"/>
                  </a:lnTo>
                  <a:lnTo>
                    <a:pt x="1" y="200"/>
                  </a:lnTo>
                  <a:lnTo>
                    <a:pt x="3" y="217"/>
                  </a:lnTo>
                  <a:lnTo>
                    <a:pt x="8" y="235"/>
                  </a:lnTo>
                  <a:lnTo>
                    <a:pt x="14" y="252"/>
                  </a:lnTo>
                  <a:lnTo>
                    <a:pt x="21" y="267"/>
                  </a:lnTo>
                  <a:lnTo>
                    <a:pt x="30" y="283"/>
                  </a:lnTo>
                  <a:lnTo>
                    <a:pt x="40" y="296"/>
                  </a:lnTo>
                  <a:lnTo>
                    <a:pt x="53" y="309"/>
                  </a:lnTo>
                  <a:lnTo>
                    <a:pt x="65" y="320"/>
                  </a:lnTo>
                  <a:lnTo>
                    <a:pt x="79" y="331"/>
                  </a:lnTo>
                  <a:lnTo>
                    <a:pt x="94" y="340"/>
                  </a:lnTo>
                  <a:lnTo>
                    <a:pt x="110" y="348"/>
                  </a:lnTo>
                  <a:lnTo>
                    <a:pt x="126" y="354"/>
                  </a:lnTo>
                  <a:lnTo>
                    <a:pt x="143" y="358"/>
                  </a:lnTo>
                  <a:lnTo>
                    <a:pt x="162" y="361"/>
                  </a:lnTo>
                  <a:lnTo>
                    <a:pt x="180" y="362"/>
                  </a:lnTo>
                  <a:lnTo>
                    <a:pt x="199" y="361"/>
                  </a:lnTo>
                  <a:lnTo>
                    <a:pt x="217" y="358"/>
                  </a:lnTo>
                  <a:lnTo>
                    <a:pt x="234" y="354"/>
                  </a:lnTo>
                  <a:lnTo>
                    <a:pt x="251" y="348"/>
                  </a:lnTo>
                  <a:lnTo>
                    <a:pt x="266" y="340"/>
                  </a:lnTo>
                  <a:lnTo>
                    <a:pt x="281" y="331"/>
                  </a:lnTo>
                  <a:lnTo>
                    <a:pt x="295" y="320"/>
                  </a:lnTo>
                  <a:lnTo>
                    <a:pt x="308" y="309"/>
                  </a:lnTo>
                  <a:lnTo>
                    <a:pt x="320" y="296"/>
                  </a:lnTo>
                  <a:lnTo>
                    <a:pt x="330" y="283"/>
                  </a:lnTo>
                  <a:lnTo>
                    <a:pt x="339" y="267"/>
                  </a:lnTo>
                  <a:lnTo>
                    <a:pt x="346" y="252"/>
                  </a:lnTo>
                  <a:lnTo>
                    <a:pt x="352" y="235"/>
                  </a:lnTo>
                  <a:lnTo>
                    <a:pt x="357" y="217"/>
                  </a:lnTo>
                  <a:lnTo>
                    <a:pt x="360" y="200"/>
                  </a:lnTo>
                  <a:lnTo>
                    <a:pt x="361" y="182"/>
                  </a:lnTo>
                  <a:lnTo>
                    <a:pt x="360" y="163"/>
                  </a:lnTo>
                  <a:lnTo>
                    <a:pt x="357" y="145"/>
                  </a:lnTo>
                  <a:lnTo>
                    <a:pt x="352" y="128"/>
                  </a:lnTo>
                  <a:lnTo>
                    <a:pt x="346" y="111"/>
                  </a:lnTo>
                  <a:lnTo>
                    <a:pt x="339" y="96"/>
                  </a:lnTo>
                  <a:lnTo>
                    <a:pt x="330" y="81"/>
                  </a:lnTo>
                  <a:lnTo>
                    <a:pt x="320" y="66"/>
                  </a:lnTo>
                  <a:lnTo>
                    <a:pt x="308" y="54"/>
                  </a:lnTo>
                  <a:lnTo>
                    <a:pt x="295" y="42"/>
                  </a:lnTo>
                  <a:lnTo>
                    <a:pt x="281" y="32"/>
                  </a:lnTo>
                  <a:lnTo>
                    <a:pt x="266" y="23"/>
                  </a:lnTo>
                  <a:lnTo>
                    <a:pt x="251" y="14"/>
                  </a:lnTo>
                  <a:lnTo>
                    <a:pt x="234" y="8"/>
                  </a:lnTo>
                  <a:lnTo>
                    <a:pt x="217" y="4"/>
                  </a:lnTo>
                  <a:lnTo>
                    <a:pt x="199" y="1"/>
                  </a:lnTo>
                  <a:lnTo>
                    <a:pt x="1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160"/>
            <p:cNvSpPr>
              <a:spLocks/>
            </p:cNvSpPr>
            <p:nvPr/>
          </p:nvSpPr>
          <p:spPr bwMode="auto">
            <a:xfrm>
              <a:off x="2073275" y="2516188"/>
              <a:ext cx="104775" cy="82550"/>
            </a:xfrm>
            <a:custGeom>
              <a:avLst/>
              <a:gdLst>
                <a:gd name="T0" fmla="*/ 253 w 264"/>
                <a:gd name="T1" fmla="*/ 205 h 205"/>
                <a:gd name="T2" fmla="*/ 261 w 264"/>
                <a:gd name="T3" fmla="*/ 202 h 205"/>
                <a:gd name="T4" fmla="*/ 264 w 264"/>
                <a:gd name="T5" fmla="*/ 193 h 205"/>
                <a:gd name="T6" fmla="*/ 263 w 264"/>
                <a:gd name="T7" fmla="*/ 56 h 205"/>
                <a:gd name="T8" fmla="*/ 257 w 264"/>
                <a:gd name="T9" fmla="*/ 49 h 205"/>
                <a:gd name="T10" fmla="*/ 215 w 264"/>
                <a:gd name="T11" fmla="*/ 48 h 205"/>
                <a:gd name="T12" fmla="*/ 204 w 264"/>
                <a:gd name="T13" fmla="*/ 43 h 205"/>
                <a:gd name="T14" fmla="*/ 200 w 264"/>
                <a:gd name="T15" fmla="*/ 32 h 205"/>
                <a:gd name="T16" fmla="*/ 191 w 264"/>
                <a:gd name="T17" fmla="*/ 19 h 205"/>
                <a:gd name="T18" fmla="*/ 176 w 264"/>
                <a:gd name="T19" fmla="*/ 9 h 205"/>
                <a:gd name="T20" fmla="*/ 167 w 264"/>
                <a:gd name="T21" fmla="*/ 5 h 205"/>
                <a:gd name="T22" fmla="*/ 164 w 264"/>
                <a:gd name="T23" fmla="*/ 4 h 205"/>
                <a:gd name="T24" fmla="*/ 160 w 264"/>
                <a:gd name="T25" fmla="*/ 4 h 205"/>
                <a:gd name="T26" fmla="*/ 157 w 264"/>
                <a:gd name="T27" fmla="*/ 3 h 205"/>
                <a:gd name="T28" fmla="*/ 153 w 264"/>
                <a:gd name="T29" fmla="*/ 2 h 205"/>
                <a:gd name="T30" fmla="*/ 149 w 264"/>
                <a:gd name="T31" fmla="*/ 1 h 205"/>
                <a:gd name="T32" fmla="*/ 145 w 264"/>
                <a:gd name="T33" fmla="*/ 1 h 205"/>
                <a:gd name="T34" fmla="*/ 139 w 264"/>
                <a:gd name="T35" fmla="*/ 0 h 205"/>
                <a:gd name="T36" fmla="*/ 130 w 264"/>
                <a:gd name="T37" fmla="*/ 0 h 205"/>
                <a:gd name="T38" fmla="*/ 123 w 264"/>
                <a:gd name="T39" fmla="*/ 1 h 205"/>
                <a:gd name="T40" fmla="*/ 119 w 264"/>
                <a:gd name="T41" fmla="*/ 1 h 205"/>
                <a:gd name="T42" fmla="*/ 115 w 264"/>
                <a:gd name="T43" fmla="*/ 2 h 205"/>
                <a:gd name="T44" fmla="*/ 111 w 264"/>
                <a:gd name="T45" fmla="*/ 3 h 205"/>
                <a:gd name="T46" fmla="*/ 108 w 264"/>
                <a:gd name="T47" fmla="*/ 4 h 205"/>
                <a:gd name="T48" fmla="*/ 104 w 264"/>
                <a:gd name="T49" fmla="*/ 4 h 205"/>
                <a:gd name="T50" fmla="*/ 101 w 264"/>
                <a:gd name="T51" fmla="*/ 5 h 205"/>
                <a:gd name="T52" fmla="*/ 92 w 264"/>
                <a:gd name="T53" fmla="*/ 9 h 205"/>
                <a:gd name="T54" fmla="*/ 78 w 264"/>
                <a:gd name="T55" fmla="*/ 19 h 205"/>
                <a:gd name="T56" fmla="*/ 68 w 264"/>
                <a:gd name="T57" fmla="*/ 32 h 205"/>
                <a:gd name="T58" fmla="*/ 64 w 264"/>
                <a:gd name="T59" fmla="*/ 43 h 205"/>
                <a:gd name="T60" fmla="*/ 53 w 264"/>
                <a:gd name="T61" fmla="*/ 48 h 205"/>
                <a:gd name="T62" fmla="*/ 7 w 264"/>
                <a:gd name="T63" fmla="*/ 49 h 205"/>
                <a:gd name="T64" fmla="*/ 0 w 264"/>
                <a:gd name="T65" fmla="*/ 56 h 205"/>
                <a:gd name="T66" fmla="*/ 0 w 264"/>
                <a:gd name="T67" fmla="*/ 193 h 205"/>
                <a:gd name="T68" fmla="*/ 3 w 264"/>
                <a:gd name="T69" fmla="*/ 202 h 205"/>
                <a:gd name="T70" fmla="*/ 11 w 264"/>
                <a:gd name="T71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4" h="205">
                  <a:moveTo>
                    <a:pt x="11" y="205"/>
                  </a:moveTo>
                  <a:lnTo>
                    <a:pt x="253" y="205"/>
                  </a:lnTo>
                  <a:lnTo>
                    <a:pt x="257" y="204"/>
                  </a:lnTo>
                  <a:lnTo>
                    <a:pt x="261" y="202"/>
                  </a:lnTo>
                  <a:lnTo>
                    <a:pt x="263" y="198"/>
                  </a:lnTo>
                  <a:lnTo>
                    <a:pt x="264" y="193"/>
                  </a:lnTo>
                  <a:lnTo>
                    <a:pt x="264" y="60"/>
                  </a:lnTo>
                  <a:lnTo>
                    <a:pt x="263" y="56"/>
                  </a:lnTo>
                  <a:lnTo>
                    <a:pt x="261" y="52"/>
                  </a:lnTo>
                  <a:lnTo>
                    <a:pt x="257" y="49"/>
                  </a:lnTo>
                  <a:lnTo>
                    <a:pt x="253" y="48"/>
                  </a:lnTo>
                  <a:lnTo>
                    <a:pt x="215" y="48"/>
                  </a:lnTo>
                  <a:lnTo>
                    <a:pt x="206" y="48"/>
                  </a:lnTo>
                  <a:lnTo>
                    <a:pt x="204" y="43"/>
                  </a:lnTo>
                  <a:lnTo>
                    <a:pt x="202" y="38"/>
                  </a:lnTo>
                  <a:lnTo>
                    <a:pt x="200" y="32"/>
                  </a:lnTo>
                  <a:lnTo>
                    <a:pt x="196" y="26"/>
                  </a:lnTo>
                  <a:lnTo>
                    <a:pt x="191" y="19"/>
                  </a:lnTo>
                  <a:lnTo>
                    <a:pt x="185" y="14"/>
                  </a:lnTo>
                  <a:lnTo>
                    <a:pt x="176" y="9"/>
                  </a:lnTo>
                  <a:lnTo>
                    <a:pt x="167" y="5"/>
                  </a:lnTo>
                  <a:lnTo>
                    <a:pt x="167" y="5"/>
                  </a:lnTo>
                  <a:lnTo>
                    <a:pt x="167" y="5"/>
                  </a:lnTo>
                  <a:lnTo>
                    <a:pt x="164" y="4"/>
                  </a:lnTo>
                  <a:lnTo>
                    <a:pt x="161" y="4"/>
                  </a:lnTo>
                  <a:lnTo>
                    <a:pt x="160" y="4"/>
                  </a:lnTo>
                  <a:lnTo>
                    <a:pt x="159" y="4"/>
                  </a:lnTo>
                  <a:lnTo>
                    <a:pt x="157" y="3"/>
                  </a:lnTo>
                  <a:lnTo>
                    <a:pt x="154" y="2"/>
                  </a:lnTo>
                  <a:lnTo>
                    <a:pt x="153" y="2"/>
                  </a:lnTo>
                  <a:lnTo>
                    <a:pt x="152" y="1"/>
                  </a:lnTo>
                  <a:lnTo>
                    <a:pt x="149" y="1"/>
                  </a:lnTo>
                  <a:lnTo>
                    <a:pt x="146" y="1"/>
                  </a:lnTo>
                  <a:lnTo>
                    <a:pt x="145" y="1"/>
                  </a:lnTo>
                  <a:lnTo>
                    <a:pt x="143" y="1"/>
                  </a:lnTo>
                  <a:lnTo>
                    <a:pt x="139" y="0"/>
                  </a:lnTo>
                  <a:lnTo>
                    <a:pt x="135" y="0"/>
                  </a:lnTo>
                  <a:lnTo>
                    <a:pt x="130" y="0"/>
                  </a:lnTo>
                  <a:lnTo>
                    <a:pt x="125" y="1"/>
                  </a:lnTo>
                  <a:lnTo>
                    <a:pt x="123" y="1"/>
                  </a:lnTo>
                  <a:lnTo>
                    <a:pt x="122" y="1"/>
                  </a:lnTo>
                  <a:lnTo>
                    <a:pt x="119" y="1"/>
                  </a:lnTo>
                  <a:lnTo>
                    <a:pt x="116" y="1"/>
                  </a:lnTo>
                  <a:lnTo>
                    <a:pt x="115" y="2"/>
                  </a:lnTo>
                  <a:lnTo>
                    <a:pt x="114" y="2"/>
                  </a:lnTo>
                  <a:lnTo>
                    <a:pt x="111" y="3"/>
                  </a:lnTo>
                  <a:lnTo>
                    <a:pt x="109" y="4"/>
                  </a:lnTo>
                  <a:lnTo>
                    <a:pt x="108" y="4"/>
                  </a:lnTo>
                  <a:lnTo>
                    <a:pt x="107" y="4"/>
                  </a:lnTo>
                  <a:lnTo>
                    <a:pt x="104" y="4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92" y="9"/>
                  </a:lnTo>
                  <a:lnTo>
                    <a:pt x="84" y="14"/>
                  </a:lnTo>
                  <a:lnTo>
                    <a:pt x="78" y="19"/>
                  </a:lnTo>
                  <a:lnTo>
                    <a:pt x="72" y="26"/>
                  </a:lnTo>
                  <a:lnTo>
                    <a:pt x="68" y="32"/>
                  </a:lnTo>
                  <a:lnTo>
                    <a:pt x="66" y="38"/>
                  </a:lnTo>
                  <a:lnTo>
                    <a:pt x="64" y="43"/>
                  </a:lnTo>
                  <a:lnTo>
                    <a:pt x="62" y="48"/>
                  </a:lnTo>
                  <a:lnTo>
                    <a:pt x="53" y="48"/>
                  </a:lnTo>
                  <a:lnTo>
                    <a:pt x="11" y="48"/>
                  </a:lnTo>
                  <a:lnTo>
                    <a:pt x="7" y="49"/>
                  </a:lnTo>
                  <a:lnTo>
                    <a:pt x="3" y="52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193"/>
                  </a:lnTo>
                  <a:lnTo>
                    <a:pt x="0" y="198"/>
                  </a:lnTo>
                  <a:lnTo>
                    <a:pt x="3" y="202"/>
                  </a:lnTo>
                  <a:lnTo>
                    <a:pt x="7" y="204"/>
                  </a:lnTo>
                  <a:lnTo>
                    <a:pt x="11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654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2048890" y="2476444"/>
            <a:ext cx="8094220" cy="147732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Thank you!</a:t>
            </a:r>
          </a:p>
          <a:p>
            <a:pPr algn="ctr">
              <a:lnSpc>
                <a:spcPct val="100000"/>
              </a:lnSpc>
            </a:pPr>
            <a:endParaRPr lang="en-US" sz="3200" b="1" dirty="0" smtClean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Any questions?</a:t>
            </a:r>
            <a:endParaRPr lang="en-US" sz="3200" b="1" dirty="0">
              <a:solidFill>
                <a:schemeClr val="bg2">
                  <a:lumMod val="50000"/>
                </a:scheme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9" name="Parallelogram 13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Parallelogram 13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420924" y="-3569"/>
            <a:ext cx="13534857" cy="110556"/>
            <a:chOff x="-170626" y="0"/>
            <a:chExt cx="13534857" cy="166915"/>
          </a:xfrm>
        </p:grpSpPr>
        <p:sp>
          <p:nvSpPr>
            <p:cNvPr id="45" name="Parallelogram 4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Parallelogram 4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5456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dern 04">
      <a:majorFont>
        <a:latin typeface="Century Gothic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22172</TotalTime>
  <Words>471</Words>
  <Application>Microsoft Macintosh PowerPoint</Application>
  <PresentationFormat>Widescreen</PresentationFormat>
  <Paragraphs>174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Calibri Light</vt:lpstr>
      <vt:lpstr>Century Gothic</vt:lpstr>
      <vt:lpstr>Segoe UI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Nugroho Ade</dc:creator>
  <cp:lastModifiedBy>Oana Mermeze</cp:lastModifiedBy>
  <cp:revision>353</cp:revision>
  <dcterms:created xsi:type="dcterms:W3CDTF">2017-03-07T09:53:20Z</dcterms:created>
  <dcterms:modified xsi:type="dcterms:W3CDTF">2017-05-09T16:50:06Z</dcterms:modified>
</cp:coreProperties>
</file>